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6" r:id="rId5"/>
    <p:sldId id="260" r:id="rId6"/>
    <p:sldId id="259" r:id="rId7"/>
    <p:sldId id="261" r:id="rId8"/>
    <p:sldId id="284" r:id="rId9"/>
    <p:sldId id="287" r:id="rId10"/>
    <p:sldId id="264" r:id="rId11"/>
    <p:sldId id="266" r:id="rId12"/>
    <p:sldId id="267" r:id="rId13"/>
    <p:sldId id="268" r:id="rId14"/>
    <p:sldId id="269" r:id="rId15"/>
    <p:sldId id="288" r:id="rId16"/>
    <p:sldId id="290" r:id="rId17"/>
    <p:sldId id="270" r:id="rId18"/>
    <p:sldId id="271" r:id="rId19"/>
    <p:sldId id="289" r:id="rId20"/>
    <p:sldId id="272" r:id="rId21"/>
    <p:sldId id="273" r:id="rId22"/>
    <p:sldId id="274" r:id="rId23"/>
    <p:sldId id="275" r:id="rId24"/>
    <p:sldId id="276" r:id="rId25"/>
    <p:sldId id="279" r:id="rId26"/>
    <p:sldId id="280" r:id="rId27"/>
    <p:sldId id="292" r:id="rId28"/>
    <p:sldId id="293" r:id="rId29"/>
    <p:sldId id="291" r:id="rId30"/>
    <p:sldId id="294" r:id="rId31"/>
    <p:sldId id="295" r:id="rId32"/>
    <p:sldId id="296" r:id="rId33"/>
    <p:sldId id="297" r:id="rId34"/>
    <p:sldId id="298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6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6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257F8-3EAC-4DFB-AE5F-07A13F9545F8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83A0-D787-4F46-BC5C-7720FE975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831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257F8-3EAC-4DFB-AE5F-07A13F9545F8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83A0-D787-4F46-BC5C-7720FE975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145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257F8-3EAC-4DFB-AE5F-07A13F9545F8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83A0-D787-4F46-BC5C-7720FE975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383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257F8-3EAC-4DFB-AE5F-07A13F9545F8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83A0-D787-4F46-BC5C-7720FE975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913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257F8-3EAC-4DFB-AE5F-07A13F9545F8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83A0-D787-4F46-BC5C-7720FE975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042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257F8-3EAC-4DFB-AE5F-07A13F9545F8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83A0-D787-4F46-BC5C-7720FE975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357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257F8-3EAC-4DFB-AE5F-07A13F9545F8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83A0-D787-4F46-BC5C-7720FE975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286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257F8-3EAC-4DFB-AE5F-07A13F9545F8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83A0-D787-4F46-BC5C-7720FE975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54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257F8-3EAC-4DFB-AE5F-07A13F9545F8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83A0-D787-4F46-BC5C-7720FE975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299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257F8-3EAC-4DFB-AE5F-07A13F9545F8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83A0-D787-4F46-BC5C-7720FE975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152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257F8-3EAC-4DFB-AE5F-07A13F9545F8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83A0-D787-4F46-BC5C-7720FE975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032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257F8-3EAC-4DFB-AE5F-07A13F9545F8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2883A0-D787-4F46-BC5C-7720FE975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503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ilovesoft.kr/userp.php?id=3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59892" y="1285103"/>
            <a:ext cx="4738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CRM </a:t>
            </a:r>
            <a:r>
              <a:rPr lang="ko-KR" altLang="en-US" sz="3600" smtClean="0"/>
              <a:t>프로그램 기획서</a:t>
            </a:r>
            <a:endParaRPr lang="ko-KR" altLang="en-US" sz="3600"/>
          </a:p>
        </p:txBody>
      </p:sp>
    </p:spTree>
    <p:extLst>
      <p:ext uri="{BB962C8B-B14F-4D97-AF65-F5344CB8AC3E}">
        <p14:creationId xmlns:p14="http://schemas.microsoft.com/office/powerpoint/2010/main" val="3514205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471" y="313038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4. </a:t>
            </a:r>
            <a:r>
              <a:rPr lang="ko-KR" altLang="en-US" sz="3600" smtClean="0"/>
              <a:t>상세화면</a:t>
            </a:r>
            <a:endParaRPr lang="ko-KR" alt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395416" y="1210962"/>
            <a:ext cx="302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2.</a:t>
            </a:r>
            <a:r>
              <a:rPr lang="ko-KR" altLang="en-US" smtClean="0"/>
              <a:t>고객관리 </a:t>
            </a:r>
            <a:r>
              <a:rPr lang="en-US" altLang="ko-KR" smtClean="0"/>
              <a:t>-&gt; 2-2.</a:t>
            </a:r>
            <a:r>
              <a:rPr lang="ko-KR" altLang="en-US" smtClean="0"/>
              <a:t>자료검색</a:t>
            </a:r>
            <a:endParaRPr lang="en-US" altLang="ko-KR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357" y="1637509"/>
            <a:ext cx="3663604" cy="451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25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471" y="313038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4. </a:t>
            </a:r>
            <a:r>
              <a:rPr lang="ko-KR" altLang="en-US" sz="3600" smtClean="0"/>
              <a:t>상세화면</a:t>
            </a:r>
            <a:endParaRPr lang="ko-KR" alt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395416" y="1210962"/>
            <a:ext cx="302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2.</a:t>
            </a:r>
            <a:r>
              <a:rPr lang="ko-KR" altLang="en-US" smtClean="0"/>
              <a:t>고객관리 </a:t>
            </a:r>
            <a:r>
              <a:rPr lang="en-US" altLang="ko-KR" smtClean="0"/>
              <a:t>-&gt; 2-3.</a:t>
            </a:r>
            <a:r>
              <a:rPr lang="ko-KR" altLang="en-US" smtClean="0"/>
              <a:t>문자내역</a:t>
            </a:r>
            <a:endParaRPr lang="en-US" altLang="ko-KR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10" y="2063062"/>
            <a:ext cx="8004435" cy="45024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984" y="2063062"/>
            <a:ext cx="3340939" cy="3037873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V="1">
            <a:off x="3616411" y="2710249"/>
            <a:ext cx="4909751" cy="13345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077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471" y="313038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4. </a:t>
            </a:r>
            <a:r>
              <a:rPr lang="ko-KR" altLang="en-US" sz="3600" smtClean="0"/>
              <a:t>상세화면</a:t>
            </a:r>
            <a:endParaRPr lang="ko-KR" alt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395416" y="1210962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2.</a:t>
            </a:r>
            <a:r>
              <a:rPr lang="ko-KR" altLang="en-US" smtClean="0"/>
              <a:t>고객관리 </a:t>
            </a:r>
            <a:r>
              <a:rPr lang="en-US" altLang="ko-KR" smtClean="0"/>
              <a:t>-&gt; 2-4.</a:t>
            </a:r>
            <a:r>
              <a:rPr lang="ko-KR" altLang="en-US" smtClean="0"/>
              <a:t>통계</a:t>
            </a:r>
            <a:endParaRPr lang="en-US" altLang="ko-KR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36" y="1717588"/>
            <a:ext cx="8962768" cy="504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652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471" y="313038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4. </a:t>
            </a:r>
            <a:r>
              <a:rPr lang="ko-KR" altLang="en-US" sz="3600" smtClean="0"/>
              <a:t>상세화면</a:t>
            </a:r>
            <a:endParaRPr lang="ko-KR" alt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395416" y="1210962"/>
            <a:ext cx="3340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2.</a:t>
            </a:r>
            <a:r>
              <a:rPr lang="ko-KR" altLang="en-US" smtClean="0"/>
              <a:t>고객관리 </a:t>
            </a:r>
            <a:r>
              <a:rPr lang="en-US" altLang="ko-KR" smtClean="0"/>
              <a:t>-&gt; 2-5.</a:t>
            </a:r>
            <a:r>
              <a:rPr lang="ko-KR" altLang="en-US" smtClean="0"/>
              <a:t>엑셀로 저장</a:t>
            </a:r>
            <a:endParaRPr lang="en-US" altLang="ko-KR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88" y="2223057"/>
            <a:ext cx="2985256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34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471" y="313038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4. </a:t>
            </a:r>
            <a:r>
              <a:rPr lang="ko-KR" altLang="en-US" sz="3600" smtClean="0"/>
              <a:t>상세화면</a:t>
            </a:r>
            <a:endParaRPr lang="ko-KR" alt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395416" y="1210962"/>
            <a:ext cx="4033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2.</a:t>
            </a:r>
            <a:r>
              <a:rPr lang="ko-KR" altLang="en-US" smtClean="0"/>
              <a:t>고객관리 </a:t>
            </a:r>
            <a:r>
              <a:rPr lang="en-US" altLang="ko-KR" smtClean="0"/>
              <a:t>-&gt; 2-6.</a:t>
            </a:r>
            <a:r>
              <a:rPr lang="ko-KR" altLang="en-US" smtClean="0"/>
              <a:t>엑셀자료 가져오기</a:t>
            </a:r>
            <a:endParaRPr lang="en-US" altLang="ko-KR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370" y="2344094"/>
            <a:ext cx="3732385" cy="349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471" y="313038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4. </a:t>
            </a:r>
            <a:r>
              <a:rPr lang="ko-KR" altLang="en-US" sz="3600" smtClean="0"/>
              <a:t>상세화면</a:t>
            </a:r>
            <a:endParaRPr lang="ko-KR" alt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395416" y="1210962"/>
            <a:ext cx="4201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2.</a:t>
            </a:r>
            <a:r>
              <a:rPr lang="ko-KR" altLang="en-US" smtClean="0"/>
              <a:t>고객관리 </a:t>
            </a:r>
            <a:r>
              <a:rPr lang="en-US" altLang="ko-KR" smtClean="0"/>
              <a:t>-&gt; 2-7. </a:t>
            </a:r>
            <a:r>
              <a:rPr lang="ko-KR" altLang="en-US" smtClean="0"/>
              <a:t>자료저장하기</a:t>
            </a:r>
            <a:r>
              <a:rPr lang="en-US" altLang="ko-KR" smtClean="0"/>
              <a:t>(</a:t>
            </a:r>
            <a:r>
              <a:rPr lang="ko-KR" altLang="en-US" smtClean="0"/>
              <a:t>백업</a:t>
            </a:r>
            <a:r>
              <a:rPr lang="en-US" altLang="ko-KR"/>
              <a:t>)</a:t>
            </a:r>
            <a:endParaRPr lang="en-US" altLang="ko-KR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831" y="2131154"/>
            <a:ext cx="431482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89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471" y="313038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4. </a:t>
            </a:r>
            <a:r>
              <a:rPr lang="ko-KR" altLang="en-US" sz="3600" smtClean="0"/>
              <a:t>상세화면</a:t>
            </a:r>
            <a:endParaRPr lang="ko-KR" alt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395416" y="1210962"/>
            <a:ext cx="4174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2.</a:t>
            </a:r>
            <a:r>
              <a:rPr lang="ko-KR" altLang="en-US" smtClean="0"/>
              <a:t>고객관리 </a:t>
            </a:r>
            <a:r>
              <a:rPr lang="en-US" altLang="ko-KR" smtClean="0"/>
              <a:t>-&gt; 2-8. </a:t>
            </a:r>
            <a:r>
              <a:rPr lang="ko-KR" altLang="en-US" smtClean="0"/>
              <a:t>자료가져오기</a:t>
            </a:r>
            <a:r>
              <a:rPr lang="en-US" altLang="ko-KR" smtClean="0"/>
              <a:t>(</a:t>
            </a:r>
            <a:r>
              <a:rPr lang="ko-KR" altLang="en-US" smtClean="0"/>
              <a:t>복구</a:t>
            </a:r>
            <a:r>
              <a:rPr lang="en-US" altLang="ko-KR" smtClean="0"/>
              <a:t>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403" y="1861622"/>
            <a:ext cx="431482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70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471" y="313038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4. </a:t>
            </a:r>
            <a:r>
              <a:rPr lang="ko-KR" altLang="en-US" sz="3600" smtClean="0"/>
              <a:t>상세화면</a:t>
            </a:r>
            <a:endParaRPr lang="ko-KR" alt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395416" y="1210962"/>
            <a:ext cx="3110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3. </a:t>
            </a:r>
            <a:r>
              <a:rPr lang="ko-KR" altLang="en-US" smtClean="0"/>
              <a:t>업무관리 </a:t>
            </a:r>
            <a:r>
              <a:rPr lang="en-US" altLang="ko-KR" smtClean="0"/>
              <a:t>-&gt; 3-1.</a:t>
            </a:r>
            <a:r>
              <a:rPr lang="ko-KR" altLang="en-US" smtClean="0"/>
              <a:t>업무일지</a:t>
            </a:r>
            <a:endParaRPr lang="en-US" altLang="ko-KR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469" y="1741273"/>
            <a:ext cx="8979243" cy="505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14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471" y="313038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4. </a:t>
            </a:r>
            <a:r>
              <a:rPr lang="ko-KR" altLang="en-US" sz="3600" smtClean="0"/>
              <a:t>상세화면</a:t>
            </a:r>
            <a:endParaRPr lang="ko-KR" alt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395416" y="1210962"/>
            <a:ext cx="3110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3. </a:t>
            </a:r>
            <a:r>
              <a:rPr lang="ko-KR" altLang="en-US" smtClean="0"/>
              <a:t>업무관리 </a:t>
            </a:r>
            <a:r>
              <a:rPr lang="en-US" altLang="ko-KR" smtClean="0"/>
              <a:t>-&gt; 3-2.</a:t>
            </a:r>
            <a:r>
              <a:rPr lang="ko-KR" altLang="en-US" smtClean="0"/>
              <a:t>일정관리</a:t>
            </a:r>
            <a:endParaRPr lang="en-US" altLang="ko-KR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898" y="1708320"/>
            <a:ext cx="8935312" cy="502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93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67" y="2026612"/>
            <a:ext cx="7534874" cy="42383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9471" y="313038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4. </a:t>
            </a:r>
            <a:r>
              <a:rPr lang="ko-KR" altLang="en-US" sz="3600" smtClean="0"/>
              <a:t>상세화면</a:t>
            </a:r>
            <a:endParaRPr lang="ko-KR" alt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395416" y="1210962"/>
            <a:ext cx="3110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3. </a:t>
            </a:r>
            <a:r>
              <a:rPr lang="ko-KR" altLang="en-US" smtClean="0"/>
              <a:t>업무관리 </a:t>
            </a:r>
            <a:r>
              <a:rPr lang="en-US" altLang="ko-KR" smtClean="0"/>
              <a:t>-&gt; 3-3.</a:t>
            </a:r>
            <a:r>
              <a:rPr lang="ko-KR" altLang="en-US" smtClean="0"/>
              <a:t>매출관리</a:t>
            </a:r>
            <a:endParaRPr lang="en-US" altLang="ko-KR" smtClean="0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752257" y="724930"/>
            <a:ext cx="7386727" cy="20979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395416" y="2822833"/>
            <a:ext cx="540154" cy="1864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888" y="636203"/>
            <a:ext cx="3166756" cy="274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29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471" y="313038"/>
            <a:ext cx="1625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1. </a:t>
            </a:r>
            <a:r>
              <a:rPr lang="ko-KR" altLang="en-US" sz="3600" smtClean="0"/>
              <a:t>개요</a:t>
            </a:r>
            <a:endParaRPr lang="ko-KR" altLang="en-US" sz="3600"/>
          </a:p>
        </p:txBody>
      </p:sp>
      <p:sp>
        <p:nvSpPr>
          <p:cNvPr id="2" name="TextBox 1"/>
          <p:cNvSpPr txBox="1"/>
          <p:nvPr/>
        </p:nvSpPr>
        <p:spPr>
          <a:xfrm>
            <a:off x="1002354" y="1359242"/>
            <a:ext cx="584807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- </a:t>
            </a:r>
            <a:r>
              <a:rPr lang="ko-KR" altLang="en-US" sz="1400" smtClean="0"/>
              <a:t>프로그램 명</a:t>
            </a:r>
            <a:r>
              <a:rPr lang="en-US" altLang="ko-KR" sz="1400" smtClean="0"/>
              <a:t>: </a:t>
            </a:r>
            <a:r>
              <a:rPr lang="ko-KR" altLang="en-US" sz="1400" smtClean="0"/>
              <a:t>디비머신 </a:t>
            </a:r>
            <a:r>
              <a:rPr lang="en-US" altLang="ko-KR" sz="1400" smtClean="0"/>
              <a:t>(DB Machine)</a:t>
            </a:r>
          </a:p>
          <a:p>
            <a:endParaRPr lang="en-US" altLang="ko-KR" sz="1400"/>
          </a:p>
          <a:p>
            <a:r>
              <a:rPr lang="en-US" altLang="ko-KR" sz="1400" smtClean="0"/>
              <a:t>- </a:t>
            </a:r>
            <a:r>
              <a:rPr lang="ko-KR" altLang="en-US" sz="1400" smtClean="0"/>
              <a:t>기존 어깨동무 프로그램의 불편함과 유지보수 비용 절감을 위해 제작</a:t>
            </a:r>
            <a:r>
              <a:rPr lang="en-US" altLang="ko-KR" sz="1400" smtClean="0"/>
              <a:t/>
            </a:r>
            <a:br>
              <a:rPr lang="en-US" altLang="ko-KR" sz="1400" smtClean="0"/>
            </a:br>
            <a:r>
              <a:rPr lang="en-US" altLang="ko-KR" sz="1400" smtClean="0"/>
              <a:t>  (</a:t>
            </a:r>
            <a:r>
              <a:rPr lang="ko-KR" altLang="en-US" sz="1400" smtClean="0"/>
              <a:t>기존 어깨동무 프로그램 </a:t>
            </a:r>
            <a:r>
              <a:rPr lang="en-US" altLang="ko-KR" sz="1400" smtClean="0"/>
              <a:t>: </a:t>
            </a:r>
            <a:r>
              <a:rPr lang="en-US" altLang="ko-KR" sz="1400" smtClean="0">
                <a:hlinkClick r:id="rId2"/>
              </a:rPr>
              <a:t>http://ilovesoft.kr/userp.php?id=3</a:t>
            </a:r>
            <a:r>
              <a:rPr lang="en-US" altLang="ko-KR" sz="1400" smtClean="0"/>
              <a:t/>
            </a:r>
            <a:br>
              <a:rPr lang="en-US" altLang="ko-KR" sz="1400" smtClean="0"/>
            </a:br>
            <a:r>
              <a:rPr lang="en-US" altLang="ko-KR" sz="1400" smtClean="0"/>
              <a:t/>
            </a:r>
            <a:br>
              <a:rPr lang="en-US" altLang="ko-KR" sz="1400" smtClean="0"/>
            </a:br>
            <a:r>
              <a:rPr lang="en-US" altLang="ko-KR" sz="1400" smtClean="0"/>
              <a:t>- </a:t>
            </a:r>
            <a:r>
              <a:rPr lang="ko-KR" altLang="en-US" sz="1400" smtClean="0"/>
              <a:t>프로그램 방식 </a:t>
            </a:r>
            <a:r>
              <a:rPr lang="en-US" altLang="ko-KR" sz="1400" smtClean="0"/>
              <a:t>(exe) </a:t>
            </a:r>
            <a:r>
              <a:rPr lang="ko-KR" altLang="en-US" sz="1400" smtClean="0"/>
              <a:t>파일 방식으로 고려</a:t>
            </a:r>
            <a:r>
              <a:rPr lang="en-US" altLang="ko-KR" sz="1400" smtClean="0"/>
              <a:t/>
            </a:r>
            <a:br>
              <a:rPr lang="en-US" altLang="ko-KR" sz="1400" smtClean="0"/>
            </a:br>
            <a:r>
              <a:rPr lang="en-US" altLang="ko-KR" sz="1400" smtClean="0"/>
              <a:t/>
            </a:r>
            <a:br>
              <a:rPr lang="en-US" altLang="ko-KR" sz="1400" smtClean="0"/>
            </a:br>
            <a:r>
              <a:rPr lang="en-US" altLang="ko-KR" sz="1400" smtClean="0"/>
              <a:t>- DB </a:t>
            </a:r>
            <a:r>
              <a:rPr lang="ko-KR" altLang="en-US" sz="1400" smtClean="0"/>
              <a:t>서버는 카페 </a:t>
            </a:r>
            <a:r>
              <a:rPr lang="en-US" altLang="ko-KR" sz="1400" smtClean="0"/>
              <a:t>24 </a:t>
            </a:r>
            <a:r>
              <a:rPr lang="ko-KR" altLang="en-US" sz="1400" smtClean="0"/>
              <a:t>서버 사용예정 </a:t>
            </a:r>
            <a:r>
              <a:rPr lang="en-US" altLang="ko-KR" sz="1400" smtClean="0"/>
              <a:t/>
            </a:r>
            <a:br>
              <a:rPr lang="en-US" altLang="ko-KR" sz="1400" smtClean="0"/>
            </a:br>
            <a:r>
              <a:rPr lang="en-US" altLang="ko-KR" sz="1400" smtClean="0"/>
              <a:t>  </a:t>
            </a:r>
            <a:br>
              <a:rPr lang="en-US" altLang="ko-KR" sz="1400" smtClean="0"/>
            </a:br>
            <a:r>
              <a:rPr lang="en-US" altLang="ko-KR" sz="1400" smtClean="0"/>
              <a:t>- </a:t>
            </a:r>
            <a:r>
              <a:rPr lang="ko-KR" altLang="en-US" sz="1400" smtClean="0"/>
              <a:t>사용 언어는 </a:t>
            </a:r>
            <a:r>
              <a:rPr lang="en-US" altLang="ko-KR" sz="1400" smtClean="0"/>
              <a:t>C# + MySql </a:t>
            </a:r>
            <a:r>
              <a:rPr lang="ko-KR" altLang="en-US" sz="1400" smtClean="0"/>
              <a:t>사용</a:t>
            </a:r>
            <a:endParaRPr lang="en-US" altLang="ko-KR" sz="1400" smtClean="0"/>
          </a:p>
          <a:p>
            <a:r>
              <a:rPr lang="en-US" altLang="ko-KR" sz="1400" smtClean="0"/>
              <a:t/>
            </a:r>
            <a:br>
              <a:rPr lang="en-US" altLang="ko-KR" sz="1400" smtClean="0"/>
            </a:br>
            <a:r>
              <a:rPr lang="en-US" altLang="ko-KR" sz="1400" smtClean="0"/>
              <a:t>- </a:t>
            </a:r>
            <a:r>
              <a:rPr lang="ko-KR" altLang="en-US" sz="1400" smtClean="0"/>
              <a:t>내부 사원들이 쓰는 용도로 제작 </a:t>
            </a:r>
            <a:r>
              <a:rPr lang="en-US" altLang="ko-KR" sz="1400" smtClean="0"/>
              <a:t>(DB </a:t>
            </a:r>
            <a:r>
              <a:rPr lang="ko-KR" altLang="en-US" sz="1400" smtClean="0"/>
              <a:t>등록</a:t>
            </a:r>
            <a:r>
              <a:rPr lang="en-US" altLang="ko-KR" sz="1400" smtClean="0"/>
              <a:t>/</a:t>
            </a:r>
            <a:r>
              <a:rPr lang="ko-KR" altLang="en-US" sz="1400" smtClean="0"/>
              <a:t>조회</a:t>
            </a:r>
            <a:r>
              <a:rPr lang="en-US" altLang="ko-KR" sz="1400" smtClean="0"/>
              <a:t>)</a:t>
            </a:r>
            <a:br>
              <a:rPr lang="en-US" altLang="ko-KR" sz="1400" smtClean="0"/>
            </a:br>
            <a:r>
              <a:rPr lang="en-US" altLang="ko-KR" sz="1400" smtClean="0"/>
              <a:t/>
            </a:r>
            <a:br>
              <a:rPr lang="en-US" altLang="ko-KR" sz="1400" smtClean="0"/>
            </a:br>
            <a:r>
              <a:rPr lang="en-US" altLang="ko-KR" sz="1400" smtClean="0"/>
              <a:t>- </a:t>
            </a:r>
            <a:r>
              <a:rPr lang="ko-KR" altLang="en-US" sz="1400" smtClean="0"/>
              <a:t>전체적인 프로그램 색상은 남색 계열로 제작 예정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4151909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67" y="2026612"/>
            <a:ext cx="7534874" cy="42383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9471" y="313038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4. </a:t>
            </a:r>
            <a:r>
              <a:rPr lang="ko-KR" altLang="en-US" sz="3600" smtClean="0"/>
              <a:t>상세화면</a:t>
            </a:r>
            <a:endParaRPr lang="ko-KR" alt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395416" y="1210962"/>
            <a:ext cx="3110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3. </a:t>
            </a:r>
            <a:r>
              <a:rPr lang="ko-KR" altLang="en-US" smtClean="0"/>
              <a:t>업무관리 </a:t>
            </a:r>
            <a:r>
              <a:rPr lang="en-US" altLang="ko-KR" smtClean="0"/>
              <a:t>-&gt; 3-3.</a:t>
            </a:r>
            <a:r>
              <a:rPr lang="ko-KR" altLang="en-US" smtClean="0"/>
              <a:t>매출관리</a:t>
            </a:r>
            <a:endParaRPr lang="en-US" altLang="ko-KR" smtClean="0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1397221" y="2102184"/>
            <a:ext cx="7293698" cy="8138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884992" y="2770909"/>
            <a:ext cx="540154" cy="1864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580531" y="193215"/>
            <a:ext cx="34291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smtClean="0">
                <a:solidFill>
                  <a:srgbClr val="FF0000"/>
                </a:solidFill>
              </a:rPr>
              <a:t>가입경로탭 추가</a:t>
            </a:r>
            <a:r>
              <a:rPr lang="en-US" altLang="ko-KR" sz="800" smtClean="0">
                <a:solidFill>
                  <a:srgbClr val="FF0000"/>
                </a:solidFill>
              </a:rPr>
              <a:t/>
            </a:r>
            <a:br>
              <a:rPr lang="en-US" altLang="ko-KR" sz="800" smtClean="0">
                <a:solidFill>
                  <a:srgbClr val="FF0000"/>
                </a:solidFill>
              </a:rPr>
            </a:br>
            <a:r>
              <a:rPr lang="en-US" altLang="ko-KR" sz="800" smtClean="0">
                <a:solidFill>
                  <a:srgbClr val="FF0000"/>
                </a:solidFill>
              </a:rPr>
              <a:t> </a:t>
            </a:r>
            <a:r>
              <a:rPr lang="ko-KR" altLang="en-US" sz="800" smtClean="0">
                <a:solidFill>
                  <a:srgbClr val="FF0000"/>
                </a:solidFill>
              </a:rPr>
              <a:t>항목 </a:t>
            </a:r>
            <a:r>
              <a:rPr lang="en-US" altLang="ko-KR" sz="800" smtClean="0">
                <a:solidFill>
                  <a:srgbClr val="FF0000"/>
                </a:solidFill>
              </a:rPr>
              <a:t>(CTS-A  </a:t>
            </a:r>
            <a:r>
              <a:rPr lang="en-US" altLang="ko-KR" sz="800">
                <a:solidFill>
                  <a:srgbClr val="FF0000"/>
                </a:solidFill>
              </a:rPr>
              <a:t>/ </a:t>
            </a:r>
            <a:r>
              <a:rPr lang="en-US" altLang="ko-KR" sz="800" smtClean="0">
                <a:solidFill>
                  <a:srgbClr val="FF0000"/>
                </a:solidFill>
              </a:rPr>
              <a:t>CTS-B </a:t>
            </a:r>
            <a:r>
              <a:rPr lang="en-US" altLang="ko-KR" sz="800">
                <a:solidFill>
                  <a:srgbClr val="FF0000"/>
                </a:solidFill>
              </a:rPr>
              <a:t>/ </a:t>
            </a:r>
            <a:r>
              <a:rPr lang="en-US" altLang="ko-KR" sz="800" smtClean="0">
                <a:solidFill>
                  <a:srgbClr val="FF0000"/>
                </a:solidFill>
              </a:rPr>
              <a:t>CTS-C </a:t>
            </a:r>
            <a:r>
              <a:rPr lang="en-US" altLang="ko-KR" sz="800">
                <a:solidFill>
                  <a:srgbClr val="FF0000"/>
                </a:solidFill>
              </a:rPr>
              <a:t>/ </a:t>
            </a:r>
            <a:r>
              <a:rPr lang="en-US" altLang="ko-KR" sz="800" smtClean="0">
                <a:solidFill>
                  <a:srgbClr val="FF0000"/>
                </a:solidFill>
              </a:rPr>
              <a:t>CTS-D / </a:t>
            </a:r>
            <a:r>
              <a:rPr lang="ko-KR" altLang="en-US" sz="800" smtClean="0">
                <a:solidFill>
                  <a:srgbClr val="FF0000"/>
                </a:solidFill>
              </a:rPr>
              <a:t>파트너스 </a:t>
            </a:r>
            <a:r>
              <a:rPr lang="en-US" altLang="ko-KR" sz="800" smtClean="0">
                <a:solidFill>
                  <a:srgbClr val="FF0000"/>
                </a:solidFill>
              </a:rPr>
              <a:t>(</a:t>
            </a:r>
            <a:r>
              <a:rPr lang="ko-KR" altLang="en-US" sz="800" smtClean="0">
                <a:solidFill>
                  <a:srgbClr val="FF0000"/>
                </a:solidFill>
              </a:rPr>
              <a:t>항목명 변동가능</a:t>
            </a:r>
            <a:r>
              <a:rPr lang="en-US" altLang="ko-KR" sz="800" smtClean="0">
                <a:solidFill>
                  <a:srgbClr val="FF0000"/>
                </a:solidFill>
              </a:rPr>
              <a:t>)</a:t>
            </a:r>
            <a:r>
              <a:rPr lang="ko-KR" altLang="en-US" sz="800" smtClean="0">
                <a:solidFill>
                  <a:srgbClr val="FF0000"/>
                </a:solidFill>
              </a:rPr>
              <a:t> </a:t>
            </a:r>
            <a:endParaRPr lang="ko-KR" altLang="en-US" sz="800"/>
          </a:p>
        </p:txBody>
      </p:sp>
      <p:sp>
        <p:nvSpPr>
          <p:cNvPr id="15" name="직사각형 14"/>
          <p:cNvSpPr/>
          <p:nvPr/>
        </p:nvSpPr>
        <p:spPr>
          <a:xfrm>
            <a:off x="3580531" y="571109"/>
            <a:ext cx="198964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smtClean="0">
                <a:solidFill>
                  <a:srgbClr val="FF0000"/>
                </a:solidFill>
              </a:rPr>
              <a:t>- </a:t>
            </a:r>
            <a:r>
              <a:rPr lang="ko-KR" altLang="en-US" sz="800" smtClean="0">
                <a:solidFill>
                  <a:srgbClr val="FF0000"/>
                </a:solidFill>
              </a:rPr>
              <a:t>결제수단변경 </a:t>
            </a:r>
            <a:r>
              <a:rPr lang="en-US" altLang="ko-KR" sz="800" smtClean="0">
                <a:solidFill>
                  <a:srgbClr val="FF0000"/>
                </a:solidFill>
              </a:rPr>
              <a:t>/ </a:t>
            </a:r>
            <a:r>
              <a:rPr lang="ko-KR" altLang="en-US" sz="800" smtClean="0">
                <a:solidFill>
                  <a:srgbClr val="FF0000"/>
                </a:solidFill>
              </a:rPr>
              <a:t>결제할부변경 탭 추가</a:t>
            </a:r>
            <a:endParaRPr lang="ko-KR" altLang="en-US" sz="800"/>
          </a:p>
        </p:txBody>
      </p:sp>
      <p:sp>
        <p:nvSpPr>
          <p:cNvPr id="16" name="직사각형 15"/>
          <p:cNvSpPr/>
          <p:nvPr/>
        </p:nvSpPr>
        <p:spPr>
          <a:xfrm>
            <a:off x="3505563" y="795463"/>
            <a:ext cx="266932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800" smtClean="0">
                <a:solidFill>
                  <a:srgbClr val="FF0000"/>
                </a:solidFill>
              </a:rPr>
              <a:t>영업자별 매출 </a:t>
            </a:r>
            <a:r>
              <a:rPr lang="en-US" altLang="ko-KR" sz="800" smtClean="0">
                <a:solidFill>
                  <a:srgbClr val="FF0000"/>
                </a:solidFill>
              </a:rPr>
              <a:t>(</a:t>
            </a:r>
            <a:r>
              <a:rPr lang="ko-KR" altLang="en-US" sz="800" smtClean="0">
                <a:solidFill>
                  <a:srgbClr val="FF0000"/>
                </a:solidFill>
              </a:rPr>
              <a:t>현금</a:t>
            </a:r>
            <a:r>
              <a:rPr lang="en-US" altLang="ko-KR" sz="800" smtClean="0">
                <a:solidFill>
                  <a:srgbClr val="FF0000"/>
                </a:solidFill>
              </a:rPr>
              <a:t>/</a:t>
            </a:r>
            <a:r>
              <a:rPr lang="ko-KR" altLang="en-US" sz="800" smtClean="0">
                <a:solidFill>
                  <a:srgbClr val="FF0000"/>
                </a:solidFill>
              </a:rPr>
              <a:t>카드</a:t>
            </a:r>
            <a:r>
              <a:rPr lang="en-US" altLang="ko-KR" sz="800" smtClean="0">
                <a:solidFill>
                  <a:srgbClr val="FF0000"/>
                </a:solidFill>
              </a:rPr>
              <a:t>) </a:t>
            </a:r>
            <a:r>
              <a:rPr lang="ko-KR" altLang="en-US" sz="800" smtClean="0">
                <a:solidFill>
                  <a:srgbClr val="FF0000"/>
                </a:solidFill>
              </a:rPr>
              <a:t>탭 추가</a:t>
            </a:r>
            <a:r>
              <a:rPr lang="en-US" altLang="ko-KR" sz="800" smtClean="0">
                <a:solidFill>
                  <a:srgbClr val="FF0000"/>
                </a:solidFill>
              </a:rPr>
              <a:t/>
            </a:r>
            <a:br>
              <a:rPr lang="en-US" altLang="ko-KR" sz="800" smtClean="0">
                <a:solidFill>
                  <a:srgbClr val="FF0000"/>
                </a:solidFill>
              </a:rPr>
            </a:br>
            <a:endParaRPr lang="en-US" altLang="ko-KR" sz="80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800">
                <a:solidFill>
                  <a:srgbClr val="FF0000"/>
                </a:solidFill>
              </a:rPr>
              <a:t>현금 선택시 현금영수증 유무 탭 </a:t>
            </a:r>
            <a:r>
              <a:rPr lang="ko-KR" altLang="en-US" sz="800" smtClean="0">
                <a:solidFill>
                  <a:srgbClr val="FF0000"/>
                </a:solidFill>
              </a:rPr>
              <a:t>추가</a:t>
            </a:r>
            <a:r>
              <a:rPr lang="en-US" altLang="ko-KR" sz="800" smtClean="0">
                <a:solidFill>
                  <a:srgbClr val="FF0000"/>
                </a:solidFill>
              </a:rPr>
              <a:t/>
            </a:r>
            <a:br>
              <a:rPr lang="en-US" altLang="ko-KR" sz="800" smtClean="0">
                <a:solidFill>
                  <a:srgbClr val="FF0000"/>
                </a:solidFill>
              </a:rPr>
            </a:br>
            <a:r>
              <a:rPr lang="ko-KR" altLang="en-US" sz="800" smtClean="0">
                <a:solidFill>
                  <a:srgbClr val="FF0000"/>
                </a:solidFill>
              </a:rPr>
              <a:t>항목 </a:t>
            </a:r>
            <a:r>
              <a:rPr lang="en-US" altLang="ko-KR" sz="800" smtClean="0">
                <a:solidFill>
                  <a:srgbClr val="FF0000"/>
                </a:solidFill>
              </a:rPr>
              <a:t>(</a:t>
            </a:r>
            <a:r>
              <a:rPr lang="ko-KR" altLang="en-US" sz="800" smtClean="0">
                <a:solidFill>
                  <a:srgbClr val="FF0000"/>
                </a:solidFill>
              </a:rPr>
              <a:t>없음 </a:t>
            </a:r>
            <a:r>
              <a:rPr lang="en-US" altLang="ko-KR" sz="800">
                <a:solidFill>
                  <a:srgbClr val="FF0000"/>
                </a:solidFill>
              </a:rPr>
              <a:t>/ </a:t>
            </a:r>
            <a:r>
              <a:rPr lang="ko-KR" altLang="en-US" sz="800">
                <a:solidFill>
                  <a:srgbClr val="FF0000"/>
                </a:solidFill>
              </a:rPr>
              <a:t>사업자 번호나 회원전화번호 </a:t>
            </a:r>
            <a:r>
              <a:rPr lang="ko-KR" altLang="en-US" sz="800" smtClean="0">
                <a:solidFill>
                  <a:srgbClr val="FF0000"/>
                </a:solidFill>
              </a:rPr>
              <a:t>입력</a:t>
            </a:r>
            <a:r>
              <a:rPr lang="en-US" altLang="ko-KR" sz="800" smtClean="0">
                <a:solidFill>
                  <a:srgbClr val="FF0000"/>
                </a:solidFill>
              </a:rPr>
              <a:t> </a:t>
            </a:r>
            <a:r>
              <a:rPr lang="ko-KR" altLang="en-US" sz="800" smtClean="0">
                <a:solidFill>
                  <a:srgbClr val="FF0000"/>
                </a:solidFill>
              </a:rPr>
              <a:t>칸</a:t>
            </a:r>
            <a:r>
              <a:rPr lang="en-US" altLang="ko-KR" sz="800">
                <a:solidFill>
                  <a:srgbClr val="FF0000"/>
                </a:solidFill>
              </a:rPr>
              <a:t>)</a:t>
            </a:r>
          </a:p>
          <a:p>
            <a:pPr marL="171450" indent="-171450">
              <a:buFontTx/>
              <a:buChar char="-"/>
            </a:pPr>
            <a:endParaRPr lang="en-US" altLang="ko-KR" sz="800">
              <a:solidFill>
                <a:srgbClr val="FF0000"/>
              </a:solidFill>
            </a:endParaRPr>
          </a:p>
          <a:p>
            <a:r>
              <a:rPr lang="en-US" altLang="ko-KR" sz="800" smtClean="0">
                <a:solidFill>
                  <a:srgbClr val="FF0000"/>
                </a:solidFill>
              </a:rPr>
              <a:t>-  </a:t>
            </a:r>
            <a:r>
              <a:rPr lang="ko-KR" altLang="en-US" sz="800" smtClean="0">
                <a:solidFill>
                  <a:srgbClr val="FF0000"/>
                </a:solidFill>
              </a:rPr>
              <a:t>인바운드 </a:t>
            </a:r>
            <a:r>
              <a:rPr lang="ko-KR" altLang="en-US" sz="800">
                <a:solidFill>
                  <a:srgbClr val="FF0000"/>
                </a:solidFill>
              </a:rPr>
              <a:t>유무 </a:t>
            </a:r>
            <a:r>
              <a:rPr lang="ko-KR" altLang="en-US" sz="800" smtClean="0">
                <a:solidFill>
                  <a:srgbClr val="FF0000"/>
                </a:solidFill>
              </a:rPr>
              <a:t>탭 추가</a:t>
            </a:r>
            <a:endParaRPr lang="ko-KR" altLang="en-US" sz="800">
              <a:solidFill>
                <a:srgbClr val="FF0000"/>
              </a:solidFill>
            </a:endParaRPr>
          </a:p>
          <a:p>
            <a:r>
              <a:rPr lang="en-US" altLang="ko-KR" sz="800" smtClean="0">
                <a:solidFill>
                  <a:srgbClr val="FF0000"/>
                </a:solidFill>
              </a:rPr>
              <a:t>-  </a:t>
            </a:r>
            <a:r>
              <a:rPr lang="ko-KR" altLang="en-US" sz="800" smtClean="0">
                <a:solidFill>
                  <a:srgbClr val="FF0000"/>
                </a:solidFill>
              </a:rPr>
              <a:t>토스건 유무 </a:t>
            </a:r>
            <a:r>
              <a:rPr lang="ko-KR" altLang="en-US" sz="800">
                <a:solidFill>
                  <a:srgbClr val="FF0000"/>
                </a:solidFill>
              </a:rPr>
              <a:t>탭 </a:t>
            </a:r>
            <a:r>
              <a:rPr lang="ko-KR" altLang="en-US" sz="800" smtClean="0">
                <a:solidFill>
                  <a:srgbClr val="FF0000"/>
                </a:solidFill>
              </a:rPr>
              <a:t>추가</a:t>
            </a:r>
            <a:r>
              <a:rPr lang="en-US" altLang="ko-KR" sz="800" smtClean="0">
                <a:solidFill>
                  <a:srgbClr val="FF0000"/>
                </a:solidFill>
              </a:rPr>
              <a:t/>
            </a:r>
            <a:br>
              <a:rPr lang="en-US" altLang="ko-KR" sz="800" smtClean="0">
                <a:solidFill>
                  <a:srgbClr val="FF0000"/>
                </a:solidFill>
              </a:rPr>
            </a:br>
            <a:r>
              <a:rPr lang="en-US" altLang="ko-KR" sz="800" smtClean="0">
                <a:solidFill>
                  <a:srgbClr val="FF0000"/>
                </a:solidFill>
              </a:rPr>
              <a:t>    </a:t>
            </a:r>
            <a:r>
              <a:rPr lang="ko-KR" altLang="en-US" sz="800" smtClean="0">
                <a:solidFill>
                  <a:srgbClr val="FF0000"/>
                </a:solidFill>
              </a:rPr>
              <a:t>항목 </a:t>
            </a:r>
            <a:r>
              <a:rPr lang="en-US" altLang="ko-KR" sz="800" smtClean="0">
                <a:solidFill>
                  <a:srgbClr val="FF0000"/>
                </a:solidFill>
              </a:rPr>
              <a:t>( </a:t>
            </a:r>
            <a:r>
              <a:rPr lang="ko-KR" altLang="en-US" sz="800">
                <a:solidFill>
                  <a:srgbClr val="FF0000"/>
                </a:solidFill>
              </a:rPr>
              <a:t>없음 </a:t>
            </a:r>
            <a:r>
              <a:rPr lang="en-US" altLang="ko-KR" sz="800">
                <a:solidFill>
                  <a:srgbClr val="FF0000"/>
                </a:solidFill>
              </a:rPr>
              <a:t>/ </a:t>
            </a:r>
            <a:r>
              <a:rPr lang="ko-KR" altLang="en-US" sz="800">
                <a:solidFill>
                  <a:srgbClr val="FF0000"/>
                </a:solidFill>
              </a:rPr>
              <a:t>토스담당자 </a:t>
            </a:r>
            <a:r>
              <a:rPr lang="ko-KR" altLang="en-US" sz="800" smtClean="0">
                <a:solidFill>
                  <a:srgbClr val="FF0000"/>
                </a:solidFill>
              </a:rPr>
              <a:t>입력 칸</a:t>
            </a:r>
            <a:r>
              <a:rPr lang="en-US" altLang="ko-KR" sz="800" smtClean="0">
                <a:solidFill>
                  <a:srgbClr val="FF0000"/>
                </a:solidFill>
              </a:rPr>
              <a:t>)</a:t>
            </a:r>
            <a:endParaRPr lang="ko-KR" altLang="en-US" sz="800">
              <a:solidFill>
                <a:srgbClr val="FF0000"/>
              </a:solidFill>
            </a:endParaRPr>
          </a:p>
          <a:p>
            <a:endParaRPr lang="ko-KR" altLang="en-US" sz="800"/>
          </a:p>
        </p:txBody>
      </p:sp>
      <p:sp>
        <p:nvSpPr>
          <p:cNvPr id="17" name="직사각형 16"/>
          <p:cNvSpPr/>
          <p:nvPr/>
        </p:nvSpPr>
        <p:spPr>
          <a:xfrm>
            <a:off x="7221654" y="155611"/>
            <a:ext cx="18085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smtClean="0">
                <a:solidFill>
                  <a:srgbClr val="FF0000"/>
                </a:solidFill>
              </a:rPr>
              <a:t>- </a:t>
            </a:r>
            <a:r>
              <a:rPr lang="ko-KR" altLang="en-US" sz="800">
                <a:solidFill>
                  <a:srgbClr val="FF0000"/>
                </a:solidFill>
              </a:rPr>
              <a:t>카드사별 적용 내역 </a:t>
            </a:r>
            <a:r>
              <a:rPr lang="en-US" altLang="ko-KR" sz="800" smtClean="0">
                <a:solidFill>
                  <a:srgbClr val="FF0000"/>
                </a:solidFill>
              </a:rPr>
              <a:t>(</a:t>
            </a:r>
            <a:r>
              <a:rPr lang="ko-KR" altLang="en-US" sz="800" smtClean="0">
                <a:solidFill>
                  <a:srgbClr val="FF0000"/>
                </a:solidFill>
              </a:rPr>
              <a:t>입력칸 추가</a:t>
            </a:r>
            <a:r>
              <a:rPr lang="en-US" altLang="ko-KR" sz="800" smtClean="0">
                <a:solidFill>
                  <a:srgbClr val="FF0000"/>
                </a:solidFill>
              </a:rPr>
              <a:t>)</a:t>
            </a:r>
            <a:endParaRPr lang="ko-KR" altLang="en-US" sz="8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059" y="1318053"/>
            <a:ext cx="2958145" cy="484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189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471" y="313038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4. </a:t>
            </a:r>
            <a:r>
              <a:rPr lang="ko-KR" altLang="en-US" sz="3600" smtClean="0"/>
              <a:t>상세화면</a:t>
            </a:r>
            <a:endParaRPr lang="ko-KR" alt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395416" y="1210962"/>
            <a:ext cx="388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4. </a:t>
            </a:r>
            <a:r>
              <a:rPr lang="ko-KR" altLang="en-US" smtClean="0"/>
              <a:t>환경설정 </a:t>
            </a:r>
            <a:r>
              <a:rPr lang="en-US" altLang="ko-KR" smtClean="0"/>
              <a:t>-&gt; 4-1.</a:t>
            </a:r>
            <a:r>
              <a:rPr lang="ko-KR" altLang="en-US" smtClean="0"/>
              <a:t>사용자 환경설정</a:t>
            </a:r>
            <a:endParaRPr lang="en-US" altLang="ko-KR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987" y="2053502"/>
            <a:ext cx="3398350" cy="37448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46" y="1961507"/>
            <a:ext cx="3644114" cy="37637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835" y="2053502"/>
            <a:ext cx="3888817" cy="34929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4246" y="1585666"/>
            <a:ext cx="29290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>
                <a:solidFill>
                  <a:srgbClr val="FF0000"/>
                </a:solidFill>
              </a:rPr>
              <a:t>필드명 설정에서 유입경로</a:t>
            </a:r>
            <a:r>
              <a:rPr lang="en-US" altLang="ko-KR" sz="1000" smtClean="0">
                <a:solidFill>
                  <a:srgbClr val="FF0000"/>
                </a:solidFill>
              </a:rPr>
              <a:t>(</a:t>
            </a:r>
            <a:r>
              <a:rPr lang="ko-KR" altLang="en-US" sz="1000" smtClean="0">
                <a:solidFill>
                  <a:srgbClr val="FF0000"/>
                </a:solidFill>
              </a:rPr>
              <a:t>대분류</a:t>
            </a:r>
            <a:r>
              <a:rPr lang="en-US" altLang="ko-KR" sz="1000" smtClean="0">
                <a:solidFill>
                  <a:srgbClr val="FF0000"/>
                </a:solidFill>
              </a:rPr>
              <a:t>/</a:t>
            </a:r>
            <a:r>
              <a:rPr lang="ko-KR" altLang="en-US" sz="1000" smtClean="0">
                <a:solidFill>
                  <a:srgbClr val="FF0000"/>
                </a:solidFill>
              </a:rPr>
              <a:t>소분류</a:t>
            </a:r>
            <a:r>
              <a:rPr lang="en-US" altLang="ko-KR" sz="1000" smtClean="0">
                <a:solidFill>
                  <a:srgbClr val="FF0000"/>
                </a:solidFill>
              </a:rPr>
              <a:t>) </a:t>
            </a:r>
            <a:r>
              <a:rPr lang="ko-KR" altLang="en-US" sz="1000" smtClean="0">
                <a:solidFill>
                  <a:srgbClr val="FF0000"/>
                </a:solidFill>
              </a:rPr>
              <a:t>설정</a:t>
            </a:r>
            <a:endParaRPr lang="ko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113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471" y="313038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4. </a:t>
            </a:r>
            <a:r>
              <a:rPr lang="ko-KR" altLang="en-US" sz="3600" smtClean="0"/>
              <a:t>상세화면</a:t>
            </a:r>
            <a:endParaRPr lang="ko-KR" alt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395416" y="1210962"/>
            <a:ext cx="3422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4. </a:t>
            </a:r>
            <a:r>
              <a:rPr lang="ko-KR" altLang="en-US" smtClean="0"/>
              <a:t>환경설정 </a:t>
            </a:r>
            <a:r>
              <a:rPr lang="en-US" altLang="ko-KR" smtClean="0"/>
              <a:t>-&gt; 4-2.</a:t>
            </a:r>
            <a:r>
              <a:rPr lang="ko-KR" altLang="en-US" smtClean="0"/>
              <a:t>사용자 관리</a:t>
            </a:r>
            <a:endParaRPr lang="en-US" altLang="ko-KR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643" y="326962"/>
            <a:ext cx="2892123" cy="31857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16" y="1696750"/>
            <a:ext cx="5770504" cy="3631840"/>
          </a:xfrm>
          <a:prstGeom prst="rect">
            <a:avLst/>
          </a:prstGeom>
        </p:spPr>
      </p:pic>
      <p:cxnSp>
        <p:nvCxnSpPr>
          <p:cNvPr id="8" name="직선 화살표 연결선 7"/>
          <p:cNvCxnSpPr>
            <a:endCxn id="5" idx="1"/>
          </p:cNvCxnSpPr>
          <p:nvPr/>
        </p:nvCxnSpPr>
        <p:spPr>
          <a:xfrm flipV="1">
            <a:off x="2106782" y="1919816"/>
            <a:ext cx="4738861" cy="3198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9410755" y="1177176"/>
            <a:ext cx="766398" cy="23418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755" y="3615681"/>
            <a:ext cx="1876768" cy="300516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146200" y="6293922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소속팀 설정 팝업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246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471" y="313038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4. </a:t>
            </a:r>
            <a:r>
              <a:rPr lang="ko-KR" altLang="en-US" sz="3600" smtClean="0"/>
              <a:t>상세화면</a:t>
            </a:r>
            <a:endParaRPr lang="ko-KR" alt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395416" y="1210962"/>
            <a:ext cx="3409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4. </a:t>
            </a:r>
            <a:r>
              <a:rPr lang="ko-KR" altLang="en-US" smtClean="0"/>
              <a:t>환경설정 </a:t>
            </a:r>
            <a:r>
              <a:rPr lang="en-US" altLang="ko-KR" smtClean="0"/>
              <a:t>-&gt; 4-3.DB</a:t>
            </a:r>
            <a:r>
              <a:rPr lang="ko-KR" altLang="en-US" smtClean="0"/>
              <a:t>환경설정</a:t>
            </a:r>
            <a:endParaRPr lang="en-US" altLang="ko-KR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122" y="1927654"/>
            <a:ext cx="4229529" cy="38822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259" y="1927654"/>
            <a:ext cx="4229528" cy="380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3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471" y="313038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4. </a:t>
            </a:r>
            <a:r>
              <a:rPr lang="ko-KR" altLang="en-US" sz="3600" smtClean="0"/>
              <a:t>상세화면</a:t>
            </a:r>
            <a:endParaRPr lang="ko-KR" alt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395416" y="1210962"/>
            <a:ext cx="3986989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4. </a:t>
            </a:r>
            <a:r>
              <a:rPr lang="ko-KR" altLang="en-US" smtClean="0"/>
              <a:t>환경설정 </a:t>
            </a:r>
            <a:r>
              <a:rPr lang="en-US" altLang="ko-KR" smtClean="0"/>
              <a:t>-&gt; 4-4. </a:t>
            </a:r>
            <a:r>
              <a:rPr lang="ko-KR" altLang="en-US" smtClean="0"/>
              <a:t>문자설정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z="1100" smtClean="0"/>
              <a:t>(</a:t>
            </a:r>
            <a:r>
              <a:rPr lang="ko-KR" altLang="en-US" sz="1100" smtClean="0"/>
              <a:t>어깨동무 환경 </a:t>
            </a:r>
            <a:r>
              <a:rPr lang="en-US" altLang="ko-KR" sz="1100" smtClean="0"/>
              <a:t>&gt; SMS </a:t>
            </a:r>
            <a:r>
              <a:rPr lang="ko-KR" altLang="en-US" sz="1100" smtClean="0"/>
              <a:t>문자</a:t>
            </a:r>
            <a:r>
              <a:rPr lang="en-US" altLang="ko-KR" sz="1100" smtClean="0"/>
              <a:t>/FAX </a:t>
            </a:r>
            <a:r>
              <a:rPr lang="ko-KR" altLang="en-US" sz="1100" smtClean="0"/>
              <a:t>발송서비스 환경설정</a:t>
            </a:r>
            <a:r>
              <a:rPr lang="en-US" altLang="ko-KR" sz="1100" smtClean="0"/>
              <a:t>) </a:t>
            </a:r>
            <a:r>
              <a:rPr lang="ko-KR" altLang="en-US" sz="1100" smtClean="0"/>
              <a:t>참조</a:t>
            </a:r>
            <a:endParaRPr lang="en-US" altLang="ko-KR" sz="110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18" y="1771135"/>
            <a:ext cx="6707466" cy="48023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026" y="2117124"/>
            <a:ext cx="3013471" cy="3039505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V="1">
            <a:off x="1464019" y="2224216"/>
            <a:ext cx="6427830" cy="24301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797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471" y="313038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4. </a:t>
            </a:r>
            <a:r>
              <a:rPr lang="ko-KR" altLang="en-US" sz="3600" smtClean="0"/>
              <a:t>상세화면</a:t>
            </a:r>
            <a:endParaRPr lang="ko-KR" alt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395416" y="1210962"/>
            <a:ext cx="428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4. </a:t>
            </a:r>
            <a:r>
              <a:rPr lang="ko-KR" altLang="en-US" smtClean="0"/>
              <a:t>환경설정 </a:t>
            </a:r>
            <a:r>
              <a:rPr lang="en-US" altLang="ko-KR" smtClean="0"/>
              <a:t>-&gt; 4-5. </a:t>
            </a:r>
            <a:r>
              <a:rPr lang="ko-KR" altLang="en-US" smtClean="0"/>
              <a:t>국경일</a:t>
            </a:r>
            <a:r>
              <a:rPr lang="en-US" altLang="ko-KR" smtClean="0"/>
              <a:t>/</a:t>
            </a:r>
            <a:r>
              <a:rPr lang="ko-KR" altLang="en-US" smtClean="0"/>
              <a:t>기념일 정의</a:t>
            </a:r>
            <a:endParaRPr lang="en-US" altLang="ko-KR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378" y="1977081"/>
            <a:ext cx="3461641" cy="402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10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471" y="313038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4. </a:t>
            </a:r>
            <a:r>
              <a:rPr lang="ko-KR" altLang="en-US" sz="3600" smtClean="0"/>
              <a:t>상세화면</a:t>
            </a:r>
            <a:endParaRPr lang="ko-KR" alt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395416" y="1210962"/>
            <a:ext cx="32736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4. </a:t>
            </a:r>
            <a:r>
              <a:rPr lang="ko-KR" altLang="en-US" smtClean="0"/>
              <a:t>환경설정 </a:t>
            </a:r>
            <a:r>
              <a:rPr lang="en-US" altLang="ko-KR" smtClean="0"/>
              <a:t>-&gt; 4-6. </a:t>
            </a:r>
            <a:r>
              <a:rPr lang="ko-KR" altLang="en-US" smtClean="0"/>
              <a:t>출력설정 </a:t>
            </a:r>
            <a:endParaRPr lang="en-US" altLang="ko-KR" smtClean="0"/>
          </a:p>
          <a:p>
            <a:r>
              <a:rPr lang="en-US" altLang="ko-KR" sz="1200" smtClean="0"/>
              <a:t>(</a:t>
            </a:r>
            <a:r>
              <a:rPr lang="ko-KR" altLang="en-US" sz="1200" smtClean="0"/>
              <a:t>어깨동무 환경 </a:t>
            </a:r>
            <a:r>
              <a:rPr lang="en-US" altLang="ko-KR" sz="1200" smtClean="0"/>
              <a:t>&gt;</a:t>
            </a:r>
            <a:r>
              <a:rPr lang="ko-KR" altLang="en-US" sz="1200" smtClean="0"/>
              <a:t> 프린트 환경설정 참조</a:t>
            </a:r>
            <a:r>
              <a:rPr lang="en-US" altLang="ko-KR" sz="1200" smtClean="0"/>
              <a:t>)</a:t>
            </a:r>
            <a:endParaRPr lang="en-US" altLang="ko-KR" sz="12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97" y="2016553"/>
            <a:ext cx="5045162" cy="30294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738" y="2016554"/>
            <a:ext cx="5045160" cy="30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846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471" y="313038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4. </a:t>
            </a:r>
            <a:r>
              <a:rPr lang="ko-KR" altLang="en-US" sz="3600" smtClean="0"/>
              <a:t>상세화면</a:t>
            </a:r>
            <a:endParaRPr lang="ko-KR" alt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395416" y="1210962"/>
            <a:ext cx="41969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4. </a:t>
            </a:r>
            <a:r>
              <a:rPr lang="ko-KR" altLang="en-US" smtClean="0"/>
              <a:t>환경설정 </a:t>
            </a:r>
            <a:r>
              <a:rPr lang="en-US" altLang="ko-KR" smtClean="0"/>
              <a:t>-&gt; 4-7. </a:t>
            </a:r>
            <a:r>
              <a:rPr lang="ko-KR" altLang="en-US" smtClean="0"/>
              <a:t>특정항목 일괄변경</a:t>
            </a:r>
            <a:endParaRPr lang="en-US" altLang="ko-KR" smtClean="0"/>
          </a:p>
          <a:p>
            <a:r>
              <a:rPr lang="en-US" altLang="ko-KR" sz="1200" smtClean="0"/>
              <a:t>(</a:t>
            </a:r>
            <a:r>
              <a:rPr lang="ko-KR" altLang="en-US" sz="1200" smtClean="0"/>
              <a:t>어깨동무 </a:t>
            </a:r>
            <a:r>
              <a:rPr lang="en-US" altLang="ko-KR" sz="1200" smtClean="0"/>
              <a:t>Tools</a:t>
            </a:r>
            <a:r>
              <a:rPr lang="ko-KR" altLang="en-US" sz="1200" smtClean="0"/>
              <a:t> </a:t>
            </a:r>
            <a:r>
              <a:rPr lang="en-US" altLang="ko-KR" sz="1200" smtClean="0"/>
              <a:t>&gt;</a:t>
            </a:r>
            <a:r>
              <a:rPr lang="ko-KR" altLang="en-US" sz="1200" smtClean="0"/>
              <a:t> 특정항목 일괄변경 참조</a:t>
            </a:r>
            <a:r>
              <a:rPr lang="en-US" altLang="ko-KR" sz="1200" smtClean="0"/>
              <a:t>)</a:t>
            </a:r>
            <a:endParaRPr lang="en-US" altLang="ko-KR" sz="12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441" y="2636106"/>
            <a:ext cx="3435969" cy="292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57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471" y="313038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4. </a:t>
            </a:r>
            <a:r>
              <a:rPr lang="ko-KR" altLang="en-US" sz="3600" smtClean="0"/>
              <a:t>상세화면</a:t>
            </a:r>
            <a:endParaRPr lang="ko-KR" alt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395416" y="1210962"/>
            <a:ext cx="45688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4. </a:t>
            </a:r>
            <a:r>
              <a:rPr lang="ko-KR" altLang="en-US" smtClean="0"/>
              <a:t>환경설정 </a:t>
            </a:r>
            <a:r>
              <a:rPr lang="en-US" altLang="ko-KR" smtClean="0"/>
              <a:t>-&gt; 4-8. </a:t>
            </a:r>
            <a:r>
              <a:rPr lang="ko-KR" altLang="en-US" smtClean="0"/>
              <a:t>담당</a:t>
            </a:r>
            <a:r>
              <a:rPr lang="en-US" altLang="ko-KR" smtClean="0"/>
              <a:t>(</a:t>
            </a:r>
            <a:r>
              <a:rPr lang="ko-KR" altLang="en-US" smtClean="0"/>
              <a:t>관리</a:t>
            </a:r>
            <a:r>
              <a:rPr lang="en-US" altLang="ko-KR" smtClean="0"/>
              <a:t>)</a:t>
            </a:r>
            <a:r>
              <a:rPr lang="ko-KR" altLang="en-US" smtClean="0"/>
              <a:t>자 일괄변경</a:t>
            </a:r>
            <a:endParaRPr lang="en-US" altLang="ko-KR" smtClean="0"/>
          </a:p>
          <a:p>
            <a:r>
              <a:rPr lang="en-US" altLang="ko-KR" sz="1200" smtClean="0"/>
              <a:t>(</a:t>
            </a:r>
            <a:r>
              <a:rPr lang="ko-KR" altLang="en-US" sz="1200" smtClean="0"/>
              <a:t>어깨동무 </a:t>
            </a:r>
            <a:r>
              <a:rPr lang="en-US" altLang="ko-KR" sz="1200" smtClean="0"/>
              <a:t>Tools</a:t>
            </a:r>
            <a:r>
              <a:rPr lang="ko-KR" altLang="en-US" sz="1200" smtClean="0"/>
              <a:t> </a:t>
            </a:r>
            <a:r>
              <a:rPr lang="en-US" altLang="ko-KR" sz="1200" smtClean="0"/>
              <a:t>&gt;</a:t>
            </a:r>
            <a:r>
              <a:rPr lang="ko-KR" altLang="en-US" sz="1200" smtClean="0"/>
              <a:t> 담당관리자 일괄변경 참조</a:t>
            </a:r>
            <a:r>
              <a:rPr lang="en-US" altLang="ko-KR" sz="1200" smtClean="0"/>
              <a:t>)</a:t>
            </a:r>
            <a:endParaRPr lang="en-US" altLang="ko-KR" sz="12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567" y="2016553"/>
            <a:ext cx="2786320" cy="23742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476" y="2016553"/>
            <a:ext cx="2786320" cy="237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402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471" y="313038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4. </a:t>
            </a:r>
            <a:r>
              <a:rPr lang="ko-KR" altLang="en-US" sz="3600" smtClean="0"/>
              <a:t>상세화면</a:t>
            </a:r>
            <a:endParaRPr lang="ko-KR" alt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395416" y="1210962"/>
            <a:ext cx="2751074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메인화면 </a:t>
            </a:r>
            <a:r>
              <a:rPr lang="en-US" altLang="ko-KR" smtClean="0"/>
              <a:t>&gt; </a:t>
            </a:r>
            <a:r>
              <a:rPr lang="ko-KR" altLang="en-US" smtClean="0"/>
              <a:t>프린트 화면 </a:t>
            </a:r>
            <a:endParaRPr lang="en-US" altLang="ko-KR" smtClean="0"/>
          </a:p>
          <a:p>
            <a:r>
              <a:rPr lang="en-US" altLang="ko-KR" sz="1100" smtClean="0"/>
              <a:t>(</a:t>
            </a:r>
            <a:r>
              <a:rPr lang="ko-KR" altLang="en-US" sz="1100" smtClean="0"/>
              <a:t>어깨동무 메인화면 프린트</a:t>
            </a:r>
            <a:r>
              <a:rPr lang="en-US" altLang="ko-KR" sz="1100"/>
              <a:t> </a:t>
            </a:r>
            <a:r>
              <a:rPr lang="ko-KR" altLang="en-US" sz="1100" smtClean="0"/>
              <a:t>참조</a:t>
            </a:r>
            <a:r>
              <a:rPr lang="en-US" altLang="ko-KR" sz="1100" smtClean="0"/>
              <a:t>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17" y="2314833"/>
            <a:ext cx="6158424" cy="3464113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 flipV="1">
            <a:off x="2232454" y="806970"/>
            <a:ext cx="4885038" cy="181266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026508" y="2619632"/>
            <a:ext cx="288324" cy="29656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492" y="420130"/>
            <a:ext cx="4696430" cy="3338254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H="1">
            <a:off x="9349946" y="3497582"/>
            <a:ext cx="247306" cy="74490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764" y="4242486"/>
            <a:ext cx="2928148" cy="212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55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471" y="313038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2. </a:t>
            </a:r>
            <a:r>
              <a:rPr lang="ko-KR" altLang="en-US" sz="3600" smtClean="0"/>
              <a:t>주요기능</a:t>
            </a:r>
            <a:endParaRPr lang="ko-KR" altLang="en-US" sz="3600"/>
          </a:p>
        </p:txBody>
      </p:sp>
      <p:sp>
        <p:nvSpPr>
          <p:cNvPr id="2" name="TextBox 1"/>
          <p:cNvSpPr txBox="1"/>
          <p:nvPr/>
        </p:nvSpPr>
        <p:spPr>
          <a:xfrm>
            <a:off x="0" y="959369"/>
            <a:ext cx="12321002" cy="5747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1050" smtClean="0"/>
              <a:t>고객 등록 </a:t>
            </a:r>
            <a:r>
              <a:rPr lang="en-US" altLang="ko-KR" sz="1050" smtClean="0"/>
              <a:t>/ </a:t>
            </a:r>
            <a:r>
              <a:rPr lang="ko-KR" altLang="en-US" sz="1050" smtClean="0"/>
              <a:t>삭제 </a:t>
            </a:r>
            <a:r>
              <a:rPr lang="en-US" altLang="ko-KR" sz="1050" smtClean="0"/>
              <a:t/>
            </a:r>
            <a:br>
              <a:rPr lang="en-US" altLang="ko-KR" sz="1050" smtClean="0"/>
            </a:br>
            <a:r>
              <a:rPr lang="en-US" altLang="ko-KR" sz="1050" smtClean="0"/>
              <a:t>  (</a:t>
            </a:r>
            <a:r>
              <a:rPr lang="ko-KR" altLang="en-US" sz="1050" smtClean="0"/>
              <a:t>이름 </a:t>
            </a:r>
            <a:r>
              <a:rPr lang="en-US" altLang="ko-KR" sz="1050" smtClean="0"/>
              <a:t>/ </a:t>
            </a:r>
            <a:r>
              <a:rPr lang="ko-KR" altLang="en-US" sz="1050" smtClean="0"/>
              <a:t>성벌 </a:t>
            </a:r>
            <a:r>
              <a:rPr lang="en-US" altLang="ko-KR" sz="1050" smtClean="0"/>
              <a:t>/</a:t>
            </a:r>
            <a:r>
              <a:rPr lang="ko-KR" altLang="en-US" sz="1050" smtClean="0"/>
              <a:t>생년월일 </a:t>
            </a:r>
            <a:r>
              <a:rPr lang="en-US" altLang="ko-KR" sz="1050" smtClean="0"/>
              <a:t>/</a:t>
            </a:r>
            <a:r>
              <a:rPr lang="ko-KR" altLang="en-US" sz="1050" smtClean="0"/>
              <a:t>최초분배일</a:t>
            </a:r>
            <a:r>
              <a:rPr lang="en-US" altLang="ko-KR" sz="1050" smtClean="0"/>
              <a:t>/ </a:t>
            </a:r>
            <a:r>
              <a:rPr lang="ko-KR" altLang="en-US" sz="1050" smtClean="0"/>
              <a:t>휴대폰 </a:t>
            </a:r>
            <a:r>
              <a:rPr lang="en-US" altLang="ko-KR" sz="1050" smtClean="0"/>
              <a:t>/ </a:t>
            </a:r>
            <a:r>
              <a:rPr lang="ko-KR" altLang="en-US" sz="1050" smtClean="0"/>
              <a:t>집전화 </a:t>
            </a:r>
            <a:r>
              <a:rPr lang="en-US" altLang="ko-KR" sz="1050" smtClean="0"/>
              <a:t>/ </a:t>
            </a:r>
            <a:r>
              <a:rPr lang="ko-KR" altLang="en-US" sz="1050"/>
              <a:t>예수금</a:t>
            </a:r>
            <a:r>
              <a:rPr lang="en-US" altLang="ko-KR" sz="1050"/>
              <a:t>/</a:t>
            </a:r>
            <a:r>
              <a:rPr lang="ko-KR" altLang="en-US" sz="1050"/>
              <a:t>증권사</a:t>
            </a:r>
            <a:r>
              <a:rPr lang="en-US" altLang="ko-KR" sz="1050"/>
              <a:t>/</a:t>
            </a:r>
            <a:r>
              <a:rPr lang="ko-KR" altLang="en-US" sz="1050"/>
              <a:t>파트너스</a:t>
            </a:r>
            <a:r>
              <a:rPr lang="en-US" altLang="ko-KR" sz="1050"/>
              <a:t>(</a:t>
            </a:r>
            <a:r>
              <a:rPr lang="ko-KR" altLang="en-US" sz="1050"/>
              <a:t>리딩회원</a:t>
            </a:r>
            <a:r>
              <a:rPr lang="en-US" altLang="ko-KR" sz="1050"/>
              <a:t>) / </a:t>
            </a:r>
            <a:r>
              <a:rPr lang="ko-KR" altLang="en-US" sz="1050" smtClean="0"/>
              <a:t>리딩개월</a:t>
            </a:r>
            <a:r>
              <a:rPr lang="en-US" altLang="ko-KR" sz="1050"/>
              <a:t>,</a:t>
            </a:r>
            <a:r>
              <a:rPr lang="ko-KR" altLang="en-US" sz="1050"/>
              <a:t>일수 </a:t>
            </a:r>
            <a:r>
              <a:rPr lang="en-US" altLang="ko-KR" sz="1050"/>
              <a:t>(</a:t>
            </a:r>
            <a:r>
              <a:rPr lang="ko-KR" altLang="en-US" sz="1050"/>
              <a:t>리딩회원</a:t>
            </a:r>
            <a:r>
              <a:rPr lang="en-US" altLang="ko-KR" sz="1050"/>
              <a:t>) / </a:t>
            </a:r>
            <a:r>
              <a:rPr lang="ko-KR" altLang="en-US" sz="1050"/>
              <a:t>리딩기간 </a:t>
            </a:r>
            <a:r>
              <a:rPr lang="en-US" altLang="ko-KR" sz="1050"/>
              <a:t>(ex 2020.11.12 ~2021.11.11) (</a:t>
            </a:r>
            <a:r>
              <a:rPr lang="ko-KR" altLang="en-US" sz="1050"/>
              <a:t>리딩회원</a:t>
            </a:r>
            <a:r>
              <a:rPr lang="en-US" altLang="ko-KR" sz="1050"/>
              <a:t>) </a:t>
            </a:r>
            <a:r>
              <a:rPr lang="en-US" altLang="ko-KR" sz="1050" smtClean="0"/>
              <a:t>/</a:t>
            </a:r>
            <a:r>
              <a:rPr lang="ko-KR" altLang="en-US" sz="1050" smtClean="0"/>
              <a:t>기타메모 </a:t>
            </a:r>
            <a:r>
              <a:rPr lang="en-US" altLang="ko-KR" sz="1050" smtClean="0"/>
              <a:t>/ </a:t>
            </a:r>
            <a:r>
              <a:rPr lang="ko-KR" altLang="en-US" sz="1050" smtClean="0"/>
              <a:t>고객담당자</a:t>
            </a:r>
            <a:r>
              <a:rPr lang="en-US" altLang="ko-KR" sz="1050" smtClean="0"/>
              <a:t>)</a:t>
            </a:r>
            <a:br>
              <a:rPr lang="en-US" altLang="ko-KR" sz="1050" smtClean="0"/>
            </a:br>
            <a:r>
              <a:rPr lang="ko-KR" altLang="en-US" sz="1050" smtClean="0">
                <a:solidFill>
                  <a:srgbClr val="FF0000"/>
                </a:solidFill>
              </a:rPr>
              <a:t>예약일 설정 기능 </a:t>
            </a:r>
            <a:r>
              <a:rPr lang="en-US" altLang="ko-KR" sz="1050" smtClean="0">
                <a:solidFill>
                  <a:srgbClr val="FF0000"/>
                </a:solidFill>
              </a:rPr>
              <a:t>(</a:t>
            </a:r>
            <a:r>
              <a:rPr lang="ko-KR" altLang="en-US" sz="1050" smtClean="0">
                <a:solidFill>
                  <a:srgbClr val="FF0000"/>
                </a:solidFill>
              </a:rPr>
              <a:t>예약일 등록해놓으면 해당시간에 알림창 팝업</a:t>
            </a:r>
            <a:r>
              <a:rPr lang="en-US" altLang="ko-KR" sz="1050" smtClean="0">
                <a:solidFill>
                  <a:srgbClr val="FF0000"/>
                </a:solidFill>
              </a:rPr>
              <a:t>)</a:t>
            </a:r>
          </a:p>
          <a:p>
            <a:endParaRPr lang="en-US" altLang="ko-KR" sz="1050" smtClean="0"/>
          </a:p>
          <a:p>
            <a:pPr marL="342900" indent="-342900">
              <a:buFontTx/>
              <a:buChar char="-"/>
            </a:pPr>
            <a:r>
              <a:rPr lang="ko-KR" altLang="en-US" sz="1050" smtClean="0"/>
              <a:t>자료검색기능</a:t>
            </a:r>
            <a:r>
              <a:rPr lang="en-US" altLang="ko-KR" sz="1050" smtClean="0"/>
              <a:t/>
            </a:r>
            <a:br>
              <a:rPr lang="en-US" altLang="ko-KR" sz="1050" smtClean="0"/>
            </a:br>
            <a:r>
              <a:rPr lang="ko-KR" altLang="en-US" sz="1050" smtClean="0">
                <a:solidFill>
                  <a:srgbClr val="FF0000"/>
                </a:solidFill>
              </a:rPr>
              <a:t>유입경로는 </a:t>
            </a:r>
            <a:r>
              <a:rPr lang="en-US" altLang="ko-KR" sz="1050" smtClean="0">
                <a:solidFill>
                  <a:srgbClr val="FF0000"/>
                </a:solidFill>
              </a:rPr>
              <a:t>(</a:t>
            </a:r>
            <a:r>
              <a:rPr lang="ko-KR" altLang="en-US" sz="1050" smtClean="0">
                <a:solidFill>
                  <a:srgbClr val="FF0000"/>
                </a:solidFill>
              </a:rPr>
              <a:t>대분류</a:t>
            </a:r>
            <a:r>
              <a:rPr lang="en-US" altLang="ko-KR" sz="1050" smtClean="0">
                <a:solidFill>
                  <a:srgbClr val="FF0000"/>
                </a:solidFill>
              </a:rPr>
              <a:t>/</a:t>
            </a:r>
            <a:r>
              <a:rPr lang="ko-KR" altLang="en-US" sz="1050" smtClean="0">
                <a:solidFill>
                  <a:srgbClr val="FF0000"/>
                </a:solidFill>
              </a:rPr>
              <a:t>소분류</a:t>
            </a:r>
            <a:r>
              <a:rPr lang="en-US" altLang="ko-KR" sz="1050" smtClean="0">
                <a:solidFill>
                  <a:srgbClr val="FF0000"/>
                </a:solidFill>
              </a:rPr>
              <a:t>) </a:t>
            </a:r>
            <a:r>
              <a:rPr lang="ko-KR" altLang="en-US" sz="1050" smtClean="0">
                <a:solidFill>
                  <a:srgbClr val="FF0000"/>
                </a:solidFill>
              </a:rPr>
              <a:t>로 구분되며</a:t>
            </a:r>
            <a:r>
              <a:rPr lang="en-US" altLang="ko-KR" sz="1050" smtClean="0">
                <a:solidFill>
                  <a:srgbClr val="FF0000"/>
                </a:solidFill>
              </a:rPr>
              <a:t>, </a:t>
            </a:r>
            <a:r>
              <a:rPr lang="ko-KR" altLang="en-US" sz="1050" smtClean="0">
                <a:solidFill>
                  <a:srgbClr val="FF0000"/>
                </a:solidFill>
              </a:rPr>
              <a:t>자료검색시 소분류 선택만으로도 전체 </a:t>
            </a:r>
            <a:r>
              <a:rPr lang="en-US" altLang="ko-KR" sz="1050" smtClean="0">
                <a:solidFill>
                  <a:srgbClr val="FF0000"/>
                </a:solidFill>
              </a:rPr>
              <a:t>DB</a:t>
            </a:r>
            <a:r>
              <a:rPr lang="ko-KR" altLang="en-US" sz="1050" smtClean="0">
                <a:solidFill>
                  <a:srgbClr val="FF0000"/>
                </a:solidFill>
              </a:rPr>
              <a:t>검색 가능</a:t>
            </a:r>
            <a:r>
              <a:rPr lang="en-US" altLang="ko-KR" sz="1050" smtClean="0">
                <a:solidFill>
                  <a:srgbClr val="FF0000"/>
                </a:solidFill>
              </a:rPr>
              <a:t/>
            </a:r>
            <a:br>
              <a:rPr lang="en-US" altLang="ko-KR" sz="1050" smtClean="0">
                <a:solidFill>
                  <a:srgbClr val="FF0000"/>
                </a:solidFill>
              </a:rPr>
            </a:br>
            <a:r>
              <a:rPr lang="ko-KR" altLang="en-US" sz="1050" smtClean="0">
                <a:solidFill>
                  <a:srgbClr val="FF0000"/>
                </a:solidFill>
              </a:rPr>
              <a:t>소분류 만으로 검색시 대분류 상관없이 한테이블에 한꺼번에 표시 가능 </a:t>
            </a:r>
            <a:r>
              <a:rPr lang="en-US" altLang="ko-KR" sz="1050" smtClean="0">
                <a:solidFill>
                  <a:srgbClr val="FF0000"/>
                </a:solidFill>
              </a:rPr>
              <a:t/>
            </a:r>
            <a:br>
              <a:rPr lang="en-US" altLang="ko-KR" sz="1050" smtClean="0">
                <a:solidFill>
                  <a:srgbClr val="FF0000"/>
                </a:solidFill>
              </a:rPr>
            </a:br>
            <a:endParaRPr lang="en-US" altLang="ko-KR" sz="1050" smtClean="0">
              <a:solidFill>
                <a:srgbClr val="FF0000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1050" smtClean="0"/>
              <a:t>문자 발송기능</a:t>
            </a:r>
            <a:endParaRPr lang="en-US" altLang="ko-KR" sz="1050"/>
          </a:p>
          <a:p>
            <a:pPr marL="342900" indent="-342900">
              <a:buFontTx/>
              <a:buChar char="-"/>
            </a:pPr>
            <a:r>
              <a:rPr lang="ko-KR" altLang="en-US" sz="1050" smtClean="0"/>
              <a:t>팀장</a:t>
            </a:r>
            <a:r>
              <a:rPr lang="en-US" altLang="ko-KR" sz="1050" smtClean="0"/>
              <a:t>/</a:t>
            </a:r>
            <a:r>
              <a:rPr lang="ko-KR" altLang="en-US" sz="1050" smtClean="0"/>
              <a:t>마스터쪽에서 고객담당자 변경가능</a:t>
            </a:r>
            <a:endParaRPr lang="en-US" altLang="ko-KR" sz="1050" smtClean="0"/>
          </a:p>
          <a:p>
            <a:pPr marL="342900" indent="-342900">
              <a:buFontTx/>
              <a:buChar char="-"/>
            </a:pPr>
            <a:r>
              <a:rPr lang="ko-KR" altLang="en-US" sz="1050" smtClean="0"/>
              <a:t>업무일지 기능 </a:t>
            </a:r>
            <a:r>
              <a:rPr lang="en-US" altLang="ko-KR" sz="1050"/>
              <a:t/>
            </a:r>
            <a:br>
              <a:rPr lang="en-US" altLang="ko-KR" sz="1050"/>
            </a:br>
            <a:r>
              <a:rPr lang="en-US" altLang="ko-KR" sz="1050" smtClean="0"/>
              <a:t>(</a:t>
            </a:r>
            <a:r>
              <a:rPr lang="ko-KR" altLang="en-US" sz="1050" smtClean="0"/>
              <a:t>작성일 </a:t>
            </a:r>
            <a:r>
              <a:rPr lang="en-US" altLang="ko-KR" sz="1050" smtClean="0"/>
              <a:t>/ </a:t>
            </a:r>
            <a:r>
              <a:rPr lang="ko-KR" altLang="en-US" sz="1050" smtClean="0"/>
              <a:t>주요내용 </a:t>
            </a:r>
            <a:r>
              <a:rPr lang="en-US" altLang="ko-KR" sz="1050" smtClean="0"/>
              <a:t>/ </a:t>
            </a:r>
            <a:r>
              <a:rPr lang="ko-KR" altLang="en-US" sz="1050" smtClean="0"/>
              <a:t>금일업무내용 </a:t>
            </a:r>
            <a:r>
              <a:rPr lang="en-US" altLang="ko-KR" sz="1050" smtClean="0"/>
              <a:t>/ </a:t>
            </a:r>
            <a:r>
              <a:rPr lang="ko-KR" altLang="en-US" sz="1050" smtClean="0"/>
              <a:t>예정업무</a:t>
            </a:r>
            <a:r>
              <a:rPr lang="en-US" altLang="ko-KR" sz="1050" smtClean="0"/>
              <a:t>)</a:t>
            </a:r>
            <a:br>
              <a:rPr lang="en-US" altLang="ko-KR" sz="1050" smtClean="0"/>
            </a:br>
            <a:endParaRPr lang="en-US" altLang="ko-KR" sz="1050" smtClean="0"/>
          </a:p>
          <a:p>
            <a:pPr marL="342900" indent="-342900">
              <a:buFontTx/>
              <a:buChar char="-"/>
            </a:pPr>
            <a:r>
              <a:rPr lang="ko-KR" altLang="en-US" sz="1050" smtClean="0"/>
              <a:t>일정관리 </a:t>
            </a:r>
            <a:r>
              <a:rPr lang="en-US" altLang="ko-KR" sz="1050"/>
              <a:t> </a:t>
            </a:r>
            <a:r>
              <a:rPr lang="en-US" altLang="ko-KR" sz="1050" smtClean="0"/>
              <a:t>(</a:t>
            </a:r>
            <a:r>
              <a:rPr lang="ko-KR" altLang="en-US" sz="1050" smtClean="0"/>
              <a:t>일별</a:t>
            </a:r>
            <a:r>
              <a:rPr lang="en-US" altLang="ko-KR" sz="1050" smtClean="0"/>
              <a:t>/</a:t>
            </a:r>
            <a:r>
              <a:rPr lang="ko-KR" altLang="en-US" sz="1050" smtClean="0"/>
              <a:t>월별</a:t>
            </a:r>
            <a:r>
              <a:rPr lang="en-US" altLang="ko-KR" sz="1050" smtClean="0"/>
              <a:t>)</a:t>
            </a:r>
            <a:br>
              <a:rPr lang="en-US" altLang="ko-KR" sz="1050" smtClean="0"/>
            </a:br>
            <a:endParaRPr lang="en-US" altLang="ko-KR" sz="1050" smtClean="0"/>
          </a:p>
          <a:p>
            <a:pPr marL="342900" indent="-342900">
              <a:buFontTx/>
              <a:buChar char="-"/>
            </a:pPr>
            <a:r>
              <a:rPr lang="ko-KR" altLang="en-US" sz="1050" smtClean="0"/>
              <a:t>공지사항 부분 웹으로 연결</a:t>
            </a:r>
            <a:endParaRPr lang="en-US" altLang="ko-KR" sz="1050"/>
          </a:p>
          <a:p>
            <a:pPr marL="342900" indent="-342900">
              <a:buFontTx/>
              <a:buChar char="-"/>
            </a:pPr>
            <a:r>
              <a:rPr lang="en-US" altLang="ko-KR" sz="1050" smtClean="0"/>
              <a:t>DB</a:t>
            </a:r>
            <a:r>
              <a:rPr lang="ko-KR" altLang="en-US" sz="1050" smtClean="0"/>
              <a:t>의 회원 목록을 엑셀 파일로 저장하기</a:t>
            </a:r>
            <a:r>
              <a:rPr lang="en-US" altLang="ko-KR" sz="1050" smtClean="0"/>
              <a:t/>
            </a:r>
            <a:br>
              <a:rPr lang="en-US" altLang="ko-KR" sz="1050" smtClean="0"/>
            </a:br>
            <a:endParaRPr lang="en-US" altLang="ko-KR" sz="1050" smtClean="0"/>
          </a:p>
          <a:p>
            <a:pPr marL="342900" indent="-342900">
              <a:buFontTx/>
              <a:buChar char="-"/>
            </a:pPr>
            <a:r>
              <a:rPr lang="ko-KR" altLang="en-US" sz="1050" smtClean="0"/>
              <a:t>자료 백업기능</a:t>
            </a:r>
            <a:r>
              <a:rPr lang="en-US" altLang="ko-KR" sz="1050" smtClean="0"/>
              <a:t>(</a:t>
            </a:r>
            <a:r>
              <a:rPr lang="ko-KR" altLang="en-US" sz="1050" smtClean="0"/>
              <a:t>컴퓨터</a:t>
            </a:r>
            <a:r>
              <a:rPr lang="en-US" altLang="ko-KR" sz="1050"/>
              <a:t> </a:t>
            </a:r>
            <a:r>
              <a:rPr lang="ko-KR" altLang="en-US" sz="1050" smtClean="0"/>
              <a:t>내부 저장</a:t>
            </a:r>
            <a:r>
              <a:rPr lang="en-US" altLang="ko-KR" sz="1050" smtClean="0"/>
              <a:t>)</a:t>
            </a:r>
            <a:br>
              <a:rPr lang="en-US" altLang="ko-KR" sz="1050" smtClean="0"/>
            </a:br>
            <a:r>
              <a:rPr lang="ko-KR" altLang="en-US" sz="1050" smtClean="0">
                <a:solidFill>
                  <a:srgbClr val="FF0000"/>
                </a:solidFill>
              </a:rPr>
              <a:t>백업 기능은 수동으로 하며 백업도중에도 다른 작업 가능하게 진행</a:t>
            </a:r>
            <a:r>
              <a:rPr lang="en-US" altLang="ko-KR" sz="1050" smtClean="0">
                <a:solidFill>
                  <a:srgbClr val="FF0000"/>
                </a:solidFill>
              </a:rPr>
              <a:t/>
            </a:r>
            <a:br>
              <a:rPr lang="en-US" altLang="ko-KR" sz="1050" smtClean="0">
                <a:solidFill>
                  <a:srgbClr val="FF0000"/>
                </a:solidFill>
              </a:rPr>
            </a:br>
            <a:endParaRPr lang="en-US" altLang="ko-KR" sz="1050" smtClean="0">
              <a:solidFill>
                <a:srgbClr val="FF0000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1050" smtClean="0"/>
              <a:t>팀장</a:t>
            </a:r>
            <a:r>
              <a:rPr lang="en-US" altLang="ko-KR" sz="1050" smtClean="0"/>
              <a:t>/</a:t>
            </a:r>
            <a:r>
              <a:rPr lang="ko-KR" altLang="en-US" sz="1050" smtClean="0"/>
              <a:t>사원 구분이 필요하며</a:t>
            </a:r>
            <a:r>
              <a:rPr lang="en-US" altLang="ko-KR" sz="1050" smtClean="0"/>
              <a:t>, </a:t>
            </a:r>
            <a:r>
              <a:rPr lang="ko-KR" altLang="en-US" sz="1050" smtClean="0"/>
              <a:t>각각의 사원들은 본인 </a:t>
            </a:r>
            <a:r>
              <a:rPr lang="en-US" altLang="ko-KR" sz="1050" smtClean="0"/>
              <a:t>DB</a:t>
            </a:r>
            <a:r>
              <a:rPr lang="ko-KR" altLang="en-US" sz="1050" smtClean="0"/>
              <a:t>만 볼수있고 관리를 하며</a:t>
            </a:r>
            <a:r>
              <a:rPr lang="en-US" altLang="ko-KR" sz="1050" smtClean="0"/>
              <a:t>, </a:t>
            </a:r>
            <a:r>
              <a:rPr lang="ko-KR" altLang="en-US" sz="1050" smtClean="0"/>
              <a:t>팀장 이상</a:t>
            </a:r>
            <a:r>
              <a:rPr lang="en-US" altLang="ko-KR" sz="1050"/>
              <a:t> </a:t>
            </a:r>
            <a:r>
              <a:rPr lang="ko-KR" altLang="en-US" sz="1050" smtClean="0"/>
              <a:t>급의경우</a:t>
            </a:r>
            <a:r>
              <a:rPr lang="en-US" altLang="ko-KR" sz="1050" smtClean="0"/>
              <a:t> </a:t>
            </a:r>
            <a:r>
              <a:rPr lang="ko-KR" altLang="en-US" sz="1050" smtClean="0"/>
              <a:t>직속 직원의 </a:t>
            </a:r>
            <a:r>
              <a:rPr lang="en-US" altLang="ko-KR" sz="1050" smtClean="0"/>
              <a:t>DB</a:t>
            </a:r>
            <a:r>
              <a:rPr lang="ko-KR" altLang="en-US" sz="1050" smtClean="0"/>
              <a:t>까지 열람</a:t>
            </a:r>
            <a:r>
              <a:rPr lang="en-US" altLang="ko-KR" sz="1050" smtClean="0"/>
              <a:t>/</a:t>
            </a:r>
            <a:r>
              <a:rPr lang="ko-KR" altLang="en-US" sz="1050" smtClean="0"/>
              <a:t>관리 가능하며</a:t>
            </a:r>
            <a:r>
              <a:rPr lang="en-US" altLang="ko-KR" sz="1050" smtClean="0"/>
              <a:t>, </a:t>
            </a:r>
            <a:r>
              <a:rPr lang="ko-KR" altLang="en-US" sz="1050" smtClean="0"/>
              <a:t>마스터는 모든 </a:t>
            </a:r>
            <a:r>
              <a:rPr lang="en-US" altLang="ko-KR" sz="1050" smtClean="0"/>
              <a:t>DB </a:t>
            </a:r>
            <a:br>
              <a:rPr lang="en-US" altLang="ko-KR" sz="1050" smtClean="0"/>
            </a:br>
            <a:r>
              <a:rPr lang="ko-KR" altLang="en-US" sz="1050" smtClean="0"/>
              <a:t>다 볼수 있어야 한다</a:t>
            </a:r>
            <a:endParaRPr lang="en-US" altLang="ko-KR" sz="1050"/>
          </a:p>
          <a:p>
            <a:pPr marL="342900" indent="-342900">
              <a:buFontTx/>
              <a:buChar char="-"/>
            </a:pPr>
            <a:r>
              <a:rPr lang="ko-KR" altLang="en-US" sz="1050" smtClean="0"/>
              <a:t>로그인 형태는 아이디</a:t>
            </a:r>
            <a:r>
              <a:rPr lang="en-US" altLang="ko-KR" sz="1050" smtClean="0"/>
              <a:t>/</a:t>
            </a:r>
            <a:r>
              <a:rPr lang="ko-KR" altLang="en-US" sz="1050" smtClean="0"/>
              <a:t>비밀번호 형태 예정</a:t>
            </a:r>
            <a:r>
              <a:rPr lang="en-US" altLang="ko-KR" sz="1050" smtClean="0"/>
              <a:t/>
            </a:r>
            <a:br>
              <a:rPr lang="en-US" altLang="ko-KR" sz="1050" smtClean="0"/>
            </a:br>
            <a:endParaRPr lang="en-US" altLang="ko-KR" sz="1050" smtClean="0"/>
          </a:p>
          <a:p>
            <a:pPr marL="342900" indent="-342900">
              <a:buFontTx/>
              <a:buChar char="-"/>
            </a:pPr>
            <a:r>
              <a:rPr lang="ko-KR" altLang="en-US" sz="1050">
                <a:solidFill>
                  <a:srgbClr val="FF0000"/>
                </a:solidFill>
              </a:rPr>
              <a:t>뒤로가기 하지않아도 이중 </a:t>
            </a:r>
            <a:r>
              <a:rPr lang="en-US" altLang="ko-KR" sz="1050">
                <a:solidFill>
                  <a:srgbClr val="FF0000"/>
                </a:solidFill>
              </a:rPr>
              <a:t>, </a:t>
            </a:r>
            <a:r>
              <a:rPr lang="ko-KR" altLang="en-US" sz="1050">
                <a:solidFill>
                  <a:srgbClr val="FF0000"/>
                </a:solidFill>
              </a:rPr>
              <a:t>삼중 창 생성 </a:t>
            </a:r>
            <a:r>
              <a:rPr lang="en-US" altLang="ko-KR" sz="1050">
                <a:solidFill>
                  <a:srgbClr val="FF0000"/>
                </a:solidFill>
              </a:rPr>
              <a:t>(</a:t>
            </a:r>
            <a:r>
              <a:rPr lang="ko-KR" altLang="en-US" sz="1050">
                <a:solidFill>
                  <a:srgbClr val="FF0000"/>
                </a:solidFill>
              </a:rPr>
              <a:t>다중창 생성 가능하게</a:t>
            </a:r>
            <a:r>
              <a:rPr lang="en-US" altLang="ko-KR" sz="1050">
                <a:solidFill>
                  <a:srgbClr val="FF0000"/>
                </a:solidFill>
              </a:rPr>
              <a:t>)</a:t>
            </a:r>
            <a:br>
              <a:rPr lang="en-US" altLang="ko-KR" sz="1050">
                <a:solidFill>
                  <a:srgbClr val="FF0000"/>
                </a:solidFill>
              </a:rPr>
            </a:br>
            <a:r>
              <a:rPr lang="en-US" altLang="ko-KR" sz="1050">
                <a:solidFill>
                  <a:srgbClr val="FF0000"/>
                </a:solidFill>
              </a:rPr>
              <a:t>-&gt; </a:t>
            </a:r>
            <a:r>
              <a:rPr lang="ko-KR" altLang="en-US" sz="1050">
                <a:solidFill>
                  <a:srgbClr val="FF0000"/>
                </a:solidFill>
              </a:rPr>
              <a:t>신규창 오픈시 다른 </a:t>
            </a:r>
            <a:r>
              <a:rPr lang="ko-KR" altLang="en-US" sz="1050" smtClean="0">
                <a:solidFill>
                  <a:srgbClr val="FF0000"/>
                </a:solidFill>
              </a:rPr>
              <a:t>작업 가능하게 진행</a:t>
            </a:r>
            <a:r>
              <a:rPr lang="en-US" altLang="ko-KR" sz="1050" smtClean="0">
                <a:solidFill>
                  <a:srgbClr val="FF0000"/>
                </a:solidFill>
              </a:rPr>
              <a:t/>
            </a:r>
            <a:br>
              <a:rPr lang="en-US" altLang="ko-KR" sz="1050" smtClean="0">
                <a:solidFill>
                  <a:srgbClr val="FF0000"/>
                </a:solidFill>
              </a:rPr>
            </a:br>
            <a:endParaRPr lang="en-US" altLang="ko-KR" sz="1050"/>
          </a:p>
          <a:p>
            <a:pPr marL="342900" indent="-342900">
              <a:buFontTx/>
              <a:buChar char="-"/>
            </a:pPr>
            <a:r>
              <a:rPr lang="ko-KR" altLang="en-US" sz="1050">
                <a:solidFill>
                  <a:srgbClr val="FF0000"/>
                </a:solidFill>
              </a:rPr>
              <a:t>무료 </a:t>
            </a:r>
            <a:r>
              <a:rPr lang="ko-KR" altLang="en-US" sz="1050" smtClean="0">
                <a:solidFill>
                  <a:srgbClr val="FF0000"/>
                </a:solidFill>
              </a:rPr>
              <a:t>자동만기 </a:t>
            </a:r>
            <a:r>
              <a:rPr lang="en-US" altLang="ko-KR" sz="1050" smtClean="0">
                <a:solidFill>
                  <a:srgbClr val="FF0000"/>
                </a:solidFill>
              </a:rPr>
              <a:t>(</a:t>
            </a:r>
            <a:r>
              <a:rPr lang="ko-KR" altLang="en-US" sz="1050" smtClean="0">
                <a:solidFill>
                  <a:srgbClr val="FF0000"/>
                </a:solidFill>
              </a:rPr>
              <a:t>자동으로 무료리딩기간이 끝나면 문자 발송 불가</a:t>
            </a:r>
            <a:r>
              <a:rPr lang="en-US" altLang="ko-KR" sz="1050" smtClean="0">
                <a:solidFill>
                  <a:srgbClr val="FF0000"/>
                </a:solidFill>
              </a:rPr>
              <a:t>)</a:t>
            </a:r>
            <a:r>
              <a:rPr lang="en-US" altLang="ko-KR" sz="1050">
                <a:solidFill>
                  <a:srgbClr val="FF0000"/>
                </a:solidFill>
              </a:rPr>
              <a:t/>
            </a:r>
            <a:br>
              <a:rPr lang="en-US" altLang="ko-KR" sz="1050">
                <a:solidFill>
                  <a:srgbClr val="FF0000"/>
                </a:solidFill>
              </a:rPr>
            </a:br>
            <a:r>
              <a:rPr lang="en-US" altLang="ko-KR" sz="1050">
                <a:solidFill>
                  <a:srgbClr val="FF0000"/>
                </a:solidFill>
              </a:rPr>
              <a:t>-&gt; </a:t>
            </a:r>
            <a:r>
              <a:rPr lang="ko-KR" altLang="en-US" sz="1050" smtClean="0">
                <a:solidFill>
                  <a:srgbClr val="FF0000"/>
                </a:solidFill>
              </a:rPr>
              <a:t>무료회원 등록시 </a:t>
            </a:r>
            <a:r>
              <a:rPr lang="ko-KR" altLang="en-US" sz="1050">
                <a:solidFill>
                  <a:srgbClr val="FF0000"/>
                </a:solidFill>
              </a:rPr>
              <a:t>최초분배일</a:t>
            </a:r>
            <a:r>
              <a:rPr lang="en-US" altLang="ko-KR" sz="1050">
                <a:solidFill>
                  <a:srgbClr val="FF0000"/>
                </a:solidFill>
              </a:rPr>
              <a:t>(</a:t>
            </a:r>
            <a:r>
              <a:rPr lang="ko-KR" altLang="en-US" sz="1050">
                <a:solidFill>
                  <a:srgbClr val="FF0000"/>
                </a:solidFill>
              </a:rPr>
              <a:t>회원 무료시작일</a:t>
            </a:r>
            <a:r>
              <a:rPr lang="en-US" altLang="ko-KR" sz="1050">
                <a:solidFill>
                  <a:srgbClr val="FF0000"/>
                </a:solidFill>
              </a:rPr>
              <a:t>)</a:t>
            </a:r>
            <a:r>
              <a:rPr lang="ko-KR" altLang="en-US" sz="1050">
                <a:solidFill>
                  <a:srgbClr val="FF0000"/>
                </a:solidFill>
              </a:rPr>
              <a:t> 적을 수 있도록 </a:t>
            </a:r>
            <a:r>
              <a:rPr lang="en-US" altLang="ko-KR" sz="1050" smtClean="0">
                <a:solidFill>
                  <a:srgbClr val="FF0000"/>
                </a:solidFill>
              </a:rPr>
              <a:t/>
            </a:r>
            <a:br>
              <a:rPr lang="en-US" altLang="ko-KR" sz="1050" smtClean="0">
                <a:solidFill>
                  <a:srgbClr val="FF0000"/>
                </a:solidFill>
              </a:rPr>
            </a:br>
            <a:r>
              <a:rPr lang="en-US" altLang="ko-KR" sz="1050" smtClean="0">
                <a:solidFill>
                  <a:srgbClr val="FF0000"/>
                </a:solidFill>
              </a:rPr>
              <a:t>-&gt; </a:t>
            </a:r>
            <a:r>
              <a:rPr lang="ko-KR" altLang="en-US" sz="1050" smtClean="0">
                <a:solidFill>
                  <a:srgbClr val="FF0000"/>
                </a:solidFill>
              </a:rPr>
              <a:t>분배일등록후 무료리딩 기간동안에 회원에 </a:t>
            </a:r>
            <a:r>
              <a:rPr lang="ko-KR" altLang="en-US" sz="1050">
                <a:solidFill>
                  <a:srgbClr val="FF0000"/>
                </a:solidFill>
              </a:rPr>
              <a:t>문자 </a:t>
            </a:r>
            <a:r>
              <a:rPr lang="ko-KR" altLang="en-US" sz="1050" smtClean="0">
                <a:solidFill>
                  <a:srgbClr val="FF0000"/>
                </a:solidFill>
              </a:rPr>
              <a:t>발송  </a:t>
            </a:r>
            <a:r>
              <a:rPr lang="en-US" altLang="ko-KR" sz="1050" smtClean="0">
                <a:solidFill>
                  <a:srgbClr val="FF0000"/>
                </a:solidFill>
              </a:rPr>
              <a:t/>
            </a:r>
            <a:br>
              <a:rPr lang="en-US" altLang="ko-KR" sz="1050" smtClean="0">
                <a:solidFill>
                  <a:srgbClr val="FF0000"/>
                </a:solidFill>
              </a:rPr>
            </a:br>
            <a:r>
              <a:rPr lang="en-US" altLang="ko-KR" sz="1050" smtClean="0">
                <a:solidFill>
                  <a:srgbClr val="FF0000"/>
                </a:solidFill>
              </a:rPr>
              <a:t>-&gt; </a:t>
            </a:r>
            <a:r>
              <a:rPr lang="en-US" altLang="ko-KR" sz="1050">
                <a:solidFill>
                  <a:srgbClr val="FF0000"/>
                </a:solidFill>
              </a:rPr>
              <a:t>(</a:t>
            </a:r>
            <a:r>
              <a:rPr lang="ko-KR" altLang="en-US" sz="1050" smtClean="0">
                <a:solidFill>
                  <a:srgbClr val="FF0000"/>
                </a:solidFill>
              </a:rPr>
              <a:t>무료리딩회원 </a:t>
            </a:r>
            <a:r>
              <a:rPr lang="en-US" altLang="ko-KR" sz="1050">
                <a:solidFill>
                  <a:srgbClr val="FF0000"/>
                </a:solidFill>
              </a:rPr>
              <a:t>/ </a:t>
            </a:r>
            <a:r>
              <a:rPr lang="ko-KR" altLang="en-US" sz="1050" smtClean="0">
                <a:solidFill>
                  <a:srgbClr val="FF0000"/>
                </a:solidFill>
              </a:rPr>
              <a:t>유료리딩자</a:t>
            </a:r>
            <a:r>
              <a:rPr lang="en-US" altLang="ko-KR" sz="1050" smtClean="0">
                <a:solidFill>
                  <a:srgbClr val="FF0000"/>
                </a:solidFill>
              </a:rPr>
              <a:t>(VIP)) </a:t>
            </a:r>
            <a:r>
              <a:rPr lang="ko-KR" altLang="en-US" sz="1050" smtClean="0">
                <a:solidFill>
                  <a:srgbClr val="FF0000"/>
                </a:solidFill>
              </a:rPr>
              <a:t>선택 </a:t>
            </a:r>
            <a:r>
              <a:rPr lang="ko-KR" altLang="en-US" sz="1050">
                <a:solidFill>
                  <a:srgbClr val="FF0000"/>
                </a:solidFill>
              </a:rPr>
              <a:t>가능하게</a:t>
            </a:r>
            <a:r>
              <a:rPr lang="en-US" altLang="ko-KR" sz="1050">
                <a:solidFill>
                  <a:srgbClr val="FF0000"/>
                </a:solidFill>
              </a:rPr>
              <a:t>(</a:t>
            </a:r>
            <a:r>
              <a:rPr lang="ko-KR" altLang="en-US" sz="1050">
                <a:solidFill>
                  <a:srgbClr val="FF0000"/>
                </a:solidFill>
              </a:rPr>
              <a:t>관리자 </a:t>
            </a:r>
            <a:r>
              <a:rPr lang="en-US" altLang="ko-KR" sz="1050">
                <a:solidFill>
                  <a:srgbClr val="FF0000"/>
                </a:solidFill>
              </a:rPr>
              <a:t>(</a:t>
            </a:r>
            <a:r>
              <a:rPr lang="ko-KR" altLang="en-US" sz="1050">
                <a:solidFill>
                  <a:srgbClr val="FF0000"/>
                </a:solidFill>
              </a:rPr>
              <a:t>마스터</a:t>
            </a:r>
            <a:r>
              <a:rPr lang="en-US" altLang="ko-KR" sz="1050">
                <a:solidFill>
                  <a:srgbClr val="FF0000"/>
                </a:solidFill>
              </a:rPr>
              <a:t>)</a:t>
            </a:r>
            <a:r>
              <a:rPr lang="ko-KR" altLang="en-US" sz="1050">
                <a:solidFill>
                  <a:srgbClr val="FF0000"/>
                </a:solidFill>
              </a:rPr>
              <a:t> 권한</a:t>
            </a:r>
            <a:r>
              <a:rPr lang="en-US" altLang="ko-KR" sz="1050">
                <a:solidFill>
                  <a:srgbClr val="FF0000"/>
                </a:solidFill>
              </a:rPr>
              <a:t>)</a:t>
            </a:r>
            <a:br>
              <a:rPr lang="en-US" altLang="ko-KR" sz="1050">
                <a:solidFill>
                  <a:srgbClr val="FF0000"/>
                </a:solidFill>
              </a:rPr>
            </a:br>
            <a:endParaRPr lang="en-US" altLang="ko-KR" sz="1050">
              <a:solidFill>
                <a:srgbClr val="FF0000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1050">
                <a:solidFill>
                  <a:srgbClr val="FF0000"/>
                </a:solidFill>
              </a:rPr>
              <a:t>담당자 자동 </a:t>
            </a:r>
            <a:r>
              <a:rPr lang="en-US" altLang="ko-KR" sz="1050">
                <a:solidFill>
                  <a:srgbClr val="FF0000"/>
                </a:solidFill>
              </a:rPr>
              <a:t>DB </a:t>
            </a:r>
            <a:r>
              <a:rPr lang="ko-KR" altLang="en-US" sz="1050">
                <a:solidFill>
                  <a:srgbClr val="FF0000"/>
                </a:solidFill>
              </a:rPr>
              <a:t>이력 기재 시 정보 기재 </a:t>
            </a:r>
            <a:r>
              <a:rPr lang="en-US" altLang="ko-KR" sz="1050">
                <a:solidFill>
                  <a:srgbClr val="FF0000"/>
                </a:solidFill>
              </a:rPr>
              <a:t/>
            </a:r>
            <a:br>
              <a:rPr lang="en-US" altLang="ko-KR" sz="1050">
                <a:solidFill>
                  <a:srgbClr val="FF0000"/>
                </a:solidFill>
              </a:rPr>
            </a:br>
            <a:r>
              <a:rPr lang="en-US" altLang="ko-KR" sz="1050" smtClean="0">
                <a:solidFill>
                  <a:srgbClr val="FF0000"/>
                </a:solidFill>
              </a:rPr>
              <a:t>-&gt;</a:t>
            </a:r>
            <a:r>
              <a:rPr lang="ko-KR" altLang="en-US" sz="1050" smtClean="0">
                <a:solidFill>
                  <a:srgbClr val="FF0000"/>
                </a:solidFill>
              </a:rPr>
              <a:t>회원 </a:t>
            </a:r>
            <a:r>
              <a:rPr lang="en-US" altLang="ko-KR" sz="1050" smtClean="0">
                <a:solidFill>
                  <a:srgbClr val="FF0000"/>
                </a:solidFill>
              </a:rPr>
              <a:t>DB </a:t>
            </a:r>
            <a:r>
              <a:rPr lang="ko-KR" altLang="en-US" sz="1050" smtClean="0">
                <a:solidFill>
                  <a:srgbClr val="FF0000"/>
                </a:solidFill>
              </a:rPr>
              <a:t>클릭해서 담당자가 </a:t>
            </a:r>
            <a:r>
              <a:rPr lang="ko-KR" altLang="en-US" sz="1050">
                <a:solidFill>
                  <a:srgbClr val="FF0000"/>
                </a:solidFill>
              </a:rPr>
              <a:t>이력메모시 카톡처럼 날짜가 남고 수정은 </a:t>
            </a:r>
            <a:r>
              <a:rPr lang="ko-KR" altLang="en-US" sz="1050" smtClean="0">
                <a:solidFill>
                  <a:srgbClr val="FF0000"/>
                </a:solidFill>
              </a:rPr>
              <a:t>안되게</a:t>
            </a:r>
            <a:endParaRPr lang="en-US" altLang="ko-KR" sz="105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5938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471" y="313038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4. </a:t>
            </a:r>
            <a:r>
              <a:rPr lang="ko-KR" altLang="en-US" sz="3600" smtClean="0"/>
              <a:t>상세화면</a:t>
            </a:r>
            <a:endParaRPr lang="ko-KR" alt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395416" y="1210962"/>
            <a:ext cx="319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5. </a:t>
            </a:r>
            <a:r>
              <a:rPr lang="ko-KR" altLang="en-US" smtClean="0"/>
              <a:t>기타 </a:t>
            </a:r>
            <a:r>
              <a:rPr lang="en-US" altLang="ko-KR" smtClean="0"/>
              <a:t>-&gt; 5-2. </a:t>
            </a:r>
            <a:r>
              <a:rPr lang="ko-KR" altLang="en-US" smtClean="0"/>
              <a:t>프로그램정보</a:t>
            </a:r>
            <a:endParaRPr lang="en-US" altLang="ko-KR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868" y="2450370"/>
            <a:ext cx="3656699" cy="199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7220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471" y="313038"/>
            <a:ext cx="5181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5. </a:t>
            </a:r>
            <a:r>
              <a:rPr lang="ko-KR" altLang="en-US" sz="3600" smtClean="0"/>
              <a:t>임대 관리자 프로그램</a:t>
            </a:r>
            <a:endParaRPr lang="ko-KR" altLang="en-US" sz="36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924" y="2260527"/>
            <a:ext cx="3905250" cy="29241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72924" y="179584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로그인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7626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471" y="313038"/>
            <a:ext cx="5181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5. </a:t>
            </a:r>
            <a:r>
              <a:rPr lang="ko-KR" altLang="en-US" sz="3600" smtClean="0"/>
              <a:t>임대 관리자 프로그램</a:t>
            </a:r>
            <a:endParaRPr lang="ko-KR" altLang="en-US" sz="36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24" y="1688759"/>
            <a:ext cx="7381098" cy="41518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4312" y="1139398"/>
            <a:ext cx="2715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임대 메인화면</a:t>
            </a:r>
            <a:r>
              <a:rPr lang="en-US" altLang="ko-KR" smtClean="0"/>
              <a:t>(</a:t>
            </a:r>
            <a:r>
              <a:rPr lang="ko-KR" altLang="en-US" smtClean="0"/>
              <a:t>고객등록</a:t>
            </a:r>
            <a:r>
              <a:rPr lang="en-US" altLang="ko-KR" smtClean="0"/>
              <a:t>)</a:t>
            </a:r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1046205" y="1383957"/>
            <a:ext cx="7339914" cy="7496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380" y="909944"/>
            <a:ext cx="3405831" cy="411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9677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471" y="313038"/>
            <a:ext cx="5181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5. </a:t>
            </a:r>
            <a:r>
              <a:rPr lang="ko-KR" altLang="en-US" sz="3600" smtClean="0"/>
              <a:t>임대 관리자 프로그램</a:t>
            </a:r>
            <a:endParaRPr lang="ko-KR" altLang="en-US" sz="36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24" y="1688759"/>
            <a:ext cx="7381098" cy="41518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4312" y="1139398"/>
            <a:ext cx="2715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임대 메인화면</a:t>
            </a:r>
            <a:r>
              <a:rPr lang="en-US" altLang="ko-KR" smtClean="0"/>
              <a:t>(</a:t>
            </a:r>
            <a:r>
              <a:rPr lang="ko-KR" altLang="en-US" smtClean="0"/>
              <a:t>자료검색</a:t>
            </a:r>
            <a:r>
              <a:rPr lang="en-US" altLang="ko-KR" smtClean="0"/>
              <a:t>)</a:t>
            </a:r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1812324" y="1324064"/>
            <a:ext cx="6845644" cy="8013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721" y="1253439"/>
            <a:ext cx="2885781" cy="301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095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471" y="313038"/>
            <a:ext cx="5181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5. </a:t>
            </a:r>
            <a:r>
              <a:rPr lang="ko-KR" altLang="en-US" sz="3600" smtClean="0"/>
              <a:t>임대 관리자 프로그램</a:t>
            </a:r>
            <a:endParaRPr lang="ko-KR" altLang="en-US" sz="36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24" y="1688759"/>
            <a:ext cx="7381098" cy="41518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4312" y="1139398"/>
            <a:ext cx="2715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임대 메인화면</a:t>
            </a:r>
            <a:r>
              <a:rPr lang="en-US" altLang="ko-KR" smtClean="0"/>
              <a:t>(</a:t>
            </a:r>
            <a:r>
              <a:rPr lang="ko-KR" altLang="en-US" smtClean="0"/>
              <a:t>자료검색</a:t>
            </a:r>
            <a:r>
              <a:rPr lang="en-US" altLang="ko-KR" smtClean="0"/>
              <a:t>)</a:t>
            </a:r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2899719" y="1324064"/>
            <a:ext cx="5758249" cy="7930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968" y="1139398"/>
            <a:ext cx="2985256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159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471" y="313038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2. </a:t>
            </a:r>
            <a:r>
              <a:rPr lang="ko-KR" altLang="en-US" sz="3600" smtClean="0"/>
              <a:t>주요기능</a:t>
            </a:r>
            <a:endParaRPr lang="ko-KR" altLang="en-US" sz="3600"/>
          </a:p>
        </p:txBody>
      </p:sp>
      <p:sp>
        <p:nvSpPr>
          <p:cNvPr id="3" name="직사각형 2"/>
          <p:cNvSpPr/>
          <p:nvPr/>
        </p:nvSpPr>
        <p:spPr>
          <a:xfrm>
            <a:off x="263611" y="1132347"/>
            <a:ext cx="11549448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endParaRPr lang="en-US" altLang="ko-KR" sz="1000"/>
          </a:p>
          <a:p>
            <a:pPr marL="342900" indent="-342900">
              <a:buFontTx/>
              <a:buChar char="-"/>
            </a:pPr>
            <a:r>
              <a:rPr lang="en-US" altLang="ko-KR" sz="1000" smtClean="0">
                <a:solidFill>
                  <a:srgbClr val="FF0000"/>
                </a:solidFill>
              </a:rPr>
              <a:t>VIP/</a:t>
            </a:r>
            <a:r>
              <a:rPr lang="ko-KR" altLang="en-US" sz="1000" smtClean="0">
                <a:solidFill>
                  <a:srgbClr val="FF0000"/>
                </a:solidFill>
              </a:rPr>
              <a:t>매출관리에서</a:t>
            </a:r>
            <a:r>
              <a:rPr lang="en-US" altLang="ko-KR" sz="1000" smtClean="0"/>
              <a:t> </a:t>
            </a:r>
            <a:br>
              <a:rPr lang="en-US" altLang="ko-KR" sz="1000" smtClean="0"/>
            </a:br>
            <a:r>
              <a:rPr lang="ko-KR" altLang="en-US" sz="1000" smtClean="0">
                <a:solidFill>
                  <a:srgbClr val="FF0000"/>
                </a:solidFill>
              </a:rPr>
              <a:t>가입경로 탭 선택하여 리스트 데이터 업데이트</a:t>
            </a:r>
            <a:r>
              <a:rPr lang="en-US" altLang="ko-KR" sz="1000" smtClean="0">
                <a:solidFill>
                  <a:srgbClr val="FF0000"/>
                </a:solidFill>
              </a:rPr>
              <a:t/>
            </a:r>
            <a:br>
              <a:rPr lang="en-US" altLang="ko-KR" sz="1000" smtClean="0">
                <a:solidFill>
                  <a:srgbClr val="FF0000"/>
                </a:solidFill>
              </a:rPr>
            </a:br>
            <a:r>
              <a:rPr lang="en-US" altLang="ko-KR" sz="1000" smtClean="0">
                <a:solidFill>
                  <a:srgbClr val="FF0000"/>
                </a:solidFill>
              </a:rPr>
              <a:t>-&gt; CTS </a:t>
            </a:r>
            <a:r>
              <a:rPr lang="en-US" altLang="ko-KR" sz="1000">
                <a:solidFill>
                  <a:srgbClr val="FF0000"/>
                </a:solidFill>
              </a:rPr>
              <a:t>A  / B / C / D / </a:t>
            </a:r>
            <a:r>
              <a:rPr lang="ko-KR" altLang="en-US" sz="1000">
                <a:solidFill>
                  <a:srgbClr val="FF0000"/>
                </a:solidFill>
              </a:rPr>
              <a:t>파트너스</a:t>
            </a:r>
            <a:r>
              <a:rPr lang="en-US" altLang="ko-KR" sz="1000">
                <a:solidFill>
                  <a:srgbClr val="FF0000"/>
                </a:solidFill>
              </a:rPr>
              <a:t>(</a:t>
            </a:r>
            <a:r>
              <a:rPr lang="ko-KR" altLang="en-US" sz="1000">
                <a:solidFill>
                  <a:srgbClr val="FF0000"/>
                </a:solidFill>
              </a:rPr>
              <a:t>리딩회원 </a:t>
            </a:r>
            <a:r>
              <a:rPr lang="en-US" altLang="ko-KR" sz="1000">
                <a:solidFill>
                  <a:srgbClr val="FF0000"/>
                </a:solidFill>
              </a:rPr>
              <a:t>CTS </a:t>
            </a:r>
            <a:r>
              <a:rPr lang="ko-KR" altLang="en-US" sz="1000">
                <a:solidFill>
                  <a:srgbClr val="FF0000"/>
                </a:solidFill>
              </a:rPr>
              <a:t>사용하는 사람 아닌 사람</a:t>
            </a:r>
            <a:r>
              <a:rPr lang="en-US" altLang="ko-KR" sz="1000" smtClean="0">
                <a:solidFill>
                  <a:srgbClr val="FF0000"/>
                </a:solidFill>
              </a:rPr>
              <a:t>)</a:t>
            </a:r>
            <a:r>
              <a:rPr lang="en-US" altLang="ko-KR" sz="1000">
                <a:solidFill>
                  <a:srgbClr val="FF0000"/>
                </a:solidFill>
              </a:rPr>
              <a:t/>
            </a:r>
            <a:br>
              <a:rPr lang="en-US" altLang="ko-KR" sz="1000">
                <a:solidFill>
                  <a:srgbClr val="FF0000"/>
                </a:solidFill>
              </a:rPr>
            </a:br>
            <a:r>
              <a:rPr lang="en-US" altLang="ko-KR" sz="1000">
                <a:solidFill>
                  <a:srgbClr val="FF0000"/>
                </a:solidFill>
              </a:rPr>
              <a:t>-&gt; </a:t>
            </a:r>
            <a:r>
              <a:rPr lang="ko-KR" altLang="en-US" sz="1000" smtClean="0">
                <a:solidFill>
                  <a:srgbClr val="FF0000"/>
                </a:solidFill>
              </a:rPr>
              <a:t>가입경로 </a:t>
            </a:r>
            <a:r>
              <a:rPr lang="ko-KR" altLang="en-US" sz="1000">
                <a:solidFill>
                  <a:srgbClr val="FF0000"/>
                </a:solidFill>
              </a:rPr>
              <a:t>데이터로 가입반별 매출</a:t>
            </a:r>
            <a:r>
              <a:rPr lang="en-US" altLang="ko-KR" sz="1000">
                <a:solidFill>
                  <a:srgbClr val="FF0000"/>
                </a:solidFill>
              </a:rPr>
              <a:t>(</a:t>
            </a:r>
            <a:r>
              <a:rPr lang="ko-KR" altLang="en-US" sz="1000">
                <a:solidFill>
                  <a:srgbClr val="FF0000"/>
                </a:solidFill>
              </a:rPr>
              <a:t>정보</a:t>
            </a:r>
            <a:r>
              <a:rPr lang="en-US" altLang="ko-KR" sz="1000">
                <a:solidFill>
                  <a:srgbClr val="FF0000"/>
                </a:solidFill>
              </a:rPr>
              <a:t>) </a:t>
            </a:r>
            <a:r>
              <a:rPr lang="ko-KR" altLang="en-US" sz="1000" smtClean="0">
                <a:solidFill>
                  <a:srgbClr val="FF0000"/>
                </a:solidFill>
              </a:rPr>
              <a:t>수집</a:t>
            </a:r>
            <a:endParaRPr lang="en-US" altLang="ko-KR" sz="1000">
              <a:solidFill>
                <a:srgbClr val="FF0000"/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1000">
              <a:solidFill>
                <a:srgbClr val="FF0000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1000">
                <a:solidFill>
                  <a:srgbClr val="FF0000"/>
                </a:solidFill>
              </a:rPr>
              <a:t>매출관리에서 매출 입력시 영업자별 매출</a:t>
            </a:r>
            <a:r>
              <a:rPr lang="en-US" altLang="ko-KR" sz="1000">
                <a:solidFill>
                  <a:srgbClr val="FF0000"/>
                </a:solidFill>
              </a:rPr>
              <a:t>(</a:t>
            </a:r>
            <a:r>
              <a:rPr lang="ko-KR" altLang="en-US" sz="1000">
                <a:solidFill>
                  <a:srgbClr val="FF0000"/>
                </a:solidFill>
              </a:rPr>
              <a:t>카드</a:t>
            </a:r>
            <a:r>
              <a:rPr lang="en-US" altLang="ko-KR" sz="1000">
                <a:solidFill>
                  <a:srgbClr val="FF0000"/>
                </a:solidFill>
              </a:rPr>
              <a:t>, </a:t>
            </a:r>
            <a:r>
              <a:rPr lang="ko-KR" altLang="en-US" sz="1000">
                <a:solidFill>
                  <a:srgbClr val="FF0000"/>
                </a:solidFill>
              </a:rPr>
              <a:t>현금</a:t>
            </a:r>
            <a:r>
              <a:rPr lang="en-US" altLang="ko-KR" sz="1000">
                <a:solidFill>
                  <a:srgbClr val="FF0000"/>
                </a:solidFill>
              </a:rPr>
              <a:t>) </a:t>
            </a:r>
            <a:r>
              <a:rPr lang="ko-KR" altLang="en-US" sz="1000">
                <a:solidFill>
                  <a:srgbClr val="FF0000"/>
                </a:solidFill>
              </a:rPr>
              <a:t>탭 </a:t>
            </a:r>
            <a:r>
              <a:rPr lang="en-US" altLang="ko-KR" sz="1000">
                <a:solidFill>
                  <a:srgbClr val="FF0000"/>
                </a:solidFill>
              </a:rPr>
              <a:t>/ </a:t>
            </a:r>
            <a:r>
              <a:rPr lang="ko-KR" altLang="en-US" sz="1000">
                <a:solidFill>
                  <a:srgbClr val="FF0000"/>
                </a:solidFill>
              </a:rPr>
              <a:t>카드사별 적용 내역 </a:t>
            </a:r>
            <a:r>
              <a:rPr lang="en-US" altLang="ko-KR" sz="1000">
                <a:solidFill>
                  <a:srgbClr val="FF0000"/>
                </a:solidFill>
              </a:rPr>
              <a:t>(</a:t>
            </a:r>
            <a:r>
              <a:rPr lang="ko-KR" altLang="en-US" sz="1000">
                <a:solidFill>
                  <a:srgbClr val="FF0000"/>
                </a:solidFill>
              </a:rPr>
              <a:t>입력칸 추가</a:t>
            </a:r>
            <a:r>
              <a:rPr lang="en-US" altLang="ko-KR" sz="1000">
                <a:solidFill>
                  <a:srgbClr val="FF0000"/>
                </a:solidFill>
              </a:rPr>
              <a:t>) / </a:t>
            </a:r>
            <a:r>
              <a:rPr lang="ko-KR" altLang="en-US" sz="1000">
                <a:solidFill>
                  <a:srgbClr val="FF0000"/>
                </a:solidFill>
              </a:rPr>
              <a:t>결제수단변경 탭 </a:t>
            </a:r>
            <a:r>
              <a:rPr lang="en-US" altLang="ko-KR" sz="1000">
                <a:solidFill>
                  <a:srgbClr val="FF0000"/>
                </a:solidFill>
              </a:rPr>
              <a:t>/ </a:t>
            </a:r>
            <a:r>
              <a:rPr lang="ko-KR" altLang="en-US" sz="1000">
                <a:solidFill>
                  <a:srgbClr val="FF0000"/>
                </a:solidFill>
              </a:rPr>
              <a:t>결제할부변경 탭을 선택하면 등록시 매출 적용 시스템 </a:t>
            </a:r>
            <a:r>
              <a:rPr lang="ko-KR" altLang="en-US" sz="1000" smtClean="0">
                <a:solidFill>
                  <a:srgbClr val="FF0000"/>
                </a:solidFill>
              </a:rPr>
              <a:t>활성화</a:t>
            </a:r>
            <a:r>
              <a:rPr lang="en-US" altLang="ko-KR" sz="1000" smtClean="0">
                <a:solidFill>
                  <a:srgbClr val="FF0000"/>
                </a:solidFill>
              </a:rPr>
              <a:t/>
            </a:r>
            <a:br>
              <a:rPr lang="en-US" altLang="ko-KR" sz="1000" smtClean="0">
                <a:solidFill>
                  <a:srgbClr val="FF0000"/>
                </a:solidFill>
              </a:rPr>
            </a:br>
            <a:r>
              <a:rPr lang="en-US" altLang="ko-KR" sz="1000" smtClean="0">
                <a:solidFill>
                  <a:srgbClr val="FF0000"/>
                </a:solidFill>
              </a:rPr>
              <a:t/>
            </a:r>
            <a:br>
              <a:rPr lang="en-US" altLang="ko-KR" sz="1000" smtClean="0">
                <a:solidFill>
                  <a:srgbClr val="FF0000"/>
                </a:solidFill>
              </a:rPr>
            </a:br>
            <a:r>
              <a:rPr lang="ko-KR" altLang="en-US" sz="1000" smtClean="0">
                <a:solidFill>
                  <a:srgbClr val="FF0000"/>
                </a:solidFill>
              </a:rPr>
              <a:t>매출관리에서 기간 설정 필요 </a:t>
            </a:r>
            <a:r>
              <a:rPr lang="en-US" altLang="ko-KR" sz="1000" smtClean="0">
                <a:solidFill>
                  <a:srgbClr val="FF0000"/>
                </a:solidFill>
              </a:rPr>
              <a:t>( </a:t>
            </a:r>
            <a:r>
              <a:rPr lang="ko-KR" altLang="en-US" sz="1000" smtClean="0">
                <a:solidFill>
                  <a:srgbClr val="FF0000"/>
                </a:solidFill>
              </a:rPr>
              <a:t>일</a:t>
            </a:r>
            <a:r>
              <a:rPr lang="en-US" altLang="ko-KR" sz="1000" smtClean="0">
                <a:solidFill>
                  <a:srgbClr val="FF0000"/>
                </a:solidFill>
              </a:rPr>
              <a:t>/</a:t>
            </a:r>
            <a:r>
              <a:rPr lang="ko-KR" altLang="en-US" sz="1000" smtClean="0">
                <a:solidFill>
                  <a:srgbClr val="FF0000"/>
                </a:solidFill>
              </a:rPr>
              <a:t>월</a:t>
            </a:r>
            <a:r>
              <a:rPr lang="en-US" altLang="ko-KR" sz="1000" smtClean="0">
                <a:solidFill>
                  <a:srgbClr val="FF0000"/>
                </a:solidFill>
              </a:rPr>
              <a:t>/</a:t>
            </a:r>
            <a:r>
              <a:rPr lang="en-US" altLang="ko-KR" sz="1000"/>
              <a:t/>
            </a:r>
            <a:br>
              <a:rPr lang="en-US" altLang="ko-KR" sz="1000"/>
            </a:br>
            <a:endParaRPr lang="en-US" altLang="ko-KR" sz="1000"/>
          </a:p>
          <a:p>
            <a:pPr marL="342900" indent="-342900">
              <a:buFontTx/>
              <a:buChar char="-"/>
            </a:pPr>
            <a:r>
              <a:rPr lang="ko-KR" altLang="en-US" sz="1000">
                <a:solidFill>
                  <a:srgbClr val="FF0000"/>
                </a:solidFill>
              </a:rPr>
              <a:t>문자 발송 내력 리스트 활성화</a:t>
            </a:r>
            <a:r>
              <a:rPr lang="en-US" altLang="ko-KR" sz="1000">
                <a:solidFill>
                  <a:srgbClr val="FF0000"/>
                </a:solidFill>
              </a:rPr>
              <a:t/>
            </a:r>
            <a:br>
              <a:rPr lang="en-US" altLang="ko-KR" sz="1000">
                <a:solidFill>
                  <a:srgbClr val="FF0000"/>
                </a:solidFill>
              </a:rPr>
            </a:br>
            <a:r>
              <a:rPr lang="en-US" altLang="ko-KR" sz="1000">
                <a:solidFill>
                  <a:srgbClr val="FF0000"/>
                </a:solidFill>
              </a:rPr>
              <a:t>  -&gt; </a:t>
            </a:r>
            <a:r>
              <a:rPr lang="ko-KR" altLang="en-US" sz="1000">
                <a:solidFill>
                  <a:srgbClr val="FF0000"/>
                </a:solidFill>
              </a:rPr>
              <a:t>날짜시간 보낸내용 회원별 확인 가능 </a:t>
            </a:r>
            <a:r>
              <a:rPr lang="ko-KR" altLang="en-US" sz="1000" smtClean="0">
                <a:solidFill>
                  <a:srgbClr val="FF0000"/>
                </a:solidFill>
              </a:rPr>
              <a:t>활성창</a:t>
            </a:r>
            <a:endParaRPr lang="en-US" altLang="ko-KR" sz="1000" smtClean="0">
              <a:solidFill>
                <a:srgbClr val="FF0000"/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349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471" y="313038"/>
            <a:ext cx="1625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3. </a:t>
            </a:r>
            <a:r>
              <a:rPr lang="ko-KR" altLang="en-US" sz="3600" smtClean="0"/>
              <a:t>메뉴</a:t>
            </a:r>
            <a:endParaRPr lang="ko-KR" altLang="en-US" sz="3600"/>
          </a:p>
        </p:txBody>
      </p:sp>
      <p:sp>
        <p:nvSpPr>
          <p:cNvPr id="3" name="직사각형 2"/>
          <p:cNvSpPr/>
          <p:nvPr/>
        </p:nvSpPr>
        <p:spPr>
          <a:xfrm>
            <a:off x="518984" y="1210094"/>
            <a:ext cx="6096000" cy="477053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 smtClean="0"/>
              <a:t>0. </a:t>
            </a:r>
            <a:r>
              <a:rPr lang="ko-KR" altLang="en-US" sz="1600" smtClean="0"/>
              <a:t>로그인화면</a:t>
            </a:r>
            <a:endParaRPr lang="en-US" altLang="ko-KR" sz="1600" smtClean="0"/>
          </a:p>
          <a:p>
            <a:endParaRPr lang="en-US" altLang="ko-KR" sz="1600" smtClean="0"/>
          </a:p>
          <a:p>
            <a:r>
              <a:rPr lang="en-US" altLang="ko-KR" sz="1600" smtClean="0"/>
              <a:t>1. </a:t>
            </a:r>
            <a:r>
              <a:rPr lang="ko-KR" altLang="en-US" sz="1600" smtClean="0"/>
              <a:t>메인화면</a:t>
            </a:r>
            <a:endParaRPr lang="en-US" altLang="ko-KR" sz="1600" smtClean="0"/>
          </a:p>
          <a:p>
            <a:endParaRPr lang="en-US" altLang="ko-KR" sz="1600" smtClean="0"/>
          </a:p>
          <a:p>
            <a:r>
              <a:rPr lang="en-US" altLang="ko-KR" sz="1600" smtClean="0"/>
              <a:t>2</a:t>
            </a:r>
            <a:r>
              <a:rPr lang="ko-KR" altLang="en-US" sz="1600" smtClean="0"/>
              <a:t>. 고객관리</a:t>
            </a:r>
          </a:p>
          <a:p>
            <a:r>
              <a:rPr lang="ko-KR" altLang="en-US" sz="1600" smtClean="0"/>
              <a:t>  </a:t>
            </a:r>
            <a:r>
              <a:rPr lang="en-US" altLang="ko-KR" sz="1600" smtClean="0"/>
              <a:t>2</a:t>
            </a:r>
            <a:r>
              <a:rPr lang="ko-KR" altLang="en-US" sz="1600" smtClean="0"/>
              <a:t>-1. 고객등록</a:t>
            </a:r>
          </a:p>
          <a:p>
            <a:r>
              <a:rPr lang="ko-KR" altLang="en-US" sz="1600" smtClean="0"/>
              <a:t>  </a:t>
            </a:r>
            <a:r>
              <a:rPr lang="en-US" altLang="ko-KR" sz="1600" smtClean="0"/>
              <a:t>2</a:t>
            </a:r>
            <a:r>
              <a:rPr lang="ko-KR" altLang="en-US" sz="1600" smtClean="0"/>
              <a:t>-2. 자료검색</a:t>
            </a:r>
            <a:r>
              <a:rPr lang="en-US" altLang="ko-KR" sz="1600" smtClean="0"/>
              <a:t/>
            </a:r>
            <a:br>
              <a:rPr lang="en-US" altLang="ko-KR" sz="1600" smtClean="0"/>
            </a:br>
            <a:r>
              <a:rPr lang="en-US" altLang="ko-KR" sz="1600" smtClean="0"/>
              <a:t>  2-3. </a:t>
            </a:r>
            <a:r>
              <a:rPr lang="ko-KR" altLang="en-US" sz="1600" smtClean="0"/>
              <a:t>문자 발송 내역</a:t>
            </a:r>
            <a:r>
              <a:rPr lang="en-US" altLang="ko-KR" sz="1600"/>
              <a:t> </a:t>
            </a:r>
            <a:r>
              <a:rPr lang="en-US" altLang="ko-KR" sz="1600" smtClean="0"/>
              <a:t>(</a:t>
            </a:r>
            <a:r>
              <a:rPr lang="ko-KR" altLang="en-US" sz="1600" smtClean="0"/>
              <a:t>회원명</a:t>
            </a:r>
            <a:r>
              <a:rPr lang="en-US" altLang="ko-KR" sz="1600" smtClean="0"/>
              <a:t>/</a:t>
            </a:r>
            <a:r>
              <a:rPr lang="ko-KR" altLang="en-US" sz="1600" smtClean="0"/>
              <a:t>날짜</a:t>
            </a:r>
            <a:r>
              <a:rPr lang="en-US" altLang="ko-KR" sz="1600" smtClean="0"/>
              <a:t>/</a:t>
            </a:r>
            <a:r>
              <a:rPr lang="ko-KR" altLang="en-US" sz="1600" smtClean="0"/>
              <a:t>시간</a:t>
            </a:r>
            <a:r>
              <a:rPr lang="en-US" altLang="ko-KR" sz="1600" smtClean="0"/>
              <a:t>/</a:t>
            </a:r>
            <a:r>
              <a:rPr lang="ko-KR" altLang="en-US" sz="1600" smtClean="0"/>
              <a:t>보낸내용</a:t>
            </a:r>
            <a:r>
              <a:rPr lang="en-US" altLang="ko-KR" sz="1600"/>
              <a:t>)</a:t>
            </a:r>
            <a:endParaRPr lang="en-US" altLang="ko-KR" sz="1600" smtClean="0"/>
          </a:p>
          <a:p>
            <a:r>
              <a:rPr lang="en-US" altLang="ko-KR" sz="1600"/>
              <a:t> </a:t>
            </a:r>
            <a:r>
              <a:rPr lang="en-US" altLang="ko-KR" sz="1600" smtClean="0"/>
              <a:t> 2</a:t>
            </a:r>
            <a:r>
              <a:rPr lang="ko-KR" altLang="en-US" sz="1600" smtClean="0"/>
              <a:t>-</a:t>
            </a:r>
            <a:r>
              <a:rPr lang="en-US" altLang="ko-KR" sz="1600"/>
              <a:t>4</a:t>
            </a:r>
            <a:r>
              <a:rPr lang="ko-KR" altLang="en-US" sz="1600" smtClean="0"/>
              <a:t>. 통계</a:t>
            </a:r>
          </a:p>
          <a:p>
            <a:r>
              <a:rPr lang="ko-KR" altLang="en-US" sz="1600" smtClean="0"/>
              <a:t>  ----------------------</a:t>
            </a:r>
          </a:p>
          <a:p>
            <a:r>
              <a:rPr lang="ko-KR" altLang="en-US" sz="1600" smtClean="0"/>
              <a:t>  </a:t>
            </a:r>
            <a:r>
              <a:rPr lang="en-US" altLang="ko-KR" sz="1600" smtClean="0"/>
              <a:t>2</a:t>
            </a:r>
            <a:r>
              <a:rPr lang="ko-KR" altLang="en-US" sz="1600" smtClean="0"/>
              <a:t>-</a:t>
            </a:r>
            <a:r>
              <a:rPr lang="en-US" altLang="ko-KR" sz="1600"/>
              <a:t>5</a:t>
            </a:r>
            <a:r>
              <a:rPr lang="ko-KR" altLang="en-US" sz="1600" smtClean="0"/>
              <a:t>. 엑셀로 저장</a:t>
            </a:r>
          </a:p>
          <a:p>
            <a:r>
              <a:rPr lang="ko-KR" altLang="en-US" sz="1600" smtClean="0"/>
              <a:t>  </a:t>
            </a:r>
            <a:r>
              <a:rPr lang="en-US" altLang="ko-KR" sz="1600" smtClean="0"/>
              <a:t>2</a:t>
            </a:r>
            <a:r>
              <a:rPr lang="ko-KR" altLang="en-US" sz="1600" smtClean="0"/>
              <a:t>-</a:t>
            </a:r>
            <a:r>
              <a:rPr lang="en-US" altLang="ko-KR" sz="1600"/>
              <a:t>6</a:t>
            </a:r>
            <a:r>
              <a:rPr lang="ko-KR" altLang="en-US" sz="1600" smtClean="0"/>
              <a:t>. 엑셀자료 가져오기</a:t>
            </a:r>
            <a:r>
              <a:rPr lang="en-US" altLang="ko-KR" sz="1600" smtClean="0"/>
              <a:t/>
            </a:r>
            <a:br>
              <a:rPr lang="en-US" altLang="ko-KR" sz="1600" smtClean="0"/>
            </a:br>
            <a:r>
              <a:rPr lang="en-US" altLang="ko-KR" sz="1600" smtClean="0"/>
              <a:t>  2-7. </a:t>
            </a:r>
            <a:r>
              <a:rPr lang="ko-KR" altLang="en-US" sz="1600" smtClean="0"/>
              <a:t>자료 저장하기</a:t>
            </a:r>
            <a:r>
              <a:rPr lang="en-US" altLang="ko-KR" sz="1600" smtClean="0"/>
              <a:t>(</a:t>
            </a:r>
            <a:r>
              <a:rPr lang="ko-KR" altLang="en-US" sz="1600" smtClean="0"/>
              <a:t>백업</a:t>
            </a:r>
            <a:r>
              <a:rPr lang="en-US" altLang="ko-KR" sz="1600"/>
              <a:t>)</a:t>
            </a:r>
            <a:r>
              <a:rPr lang="en-US" altLang="ko-KR" sz="1600" smtClean="0"/>
              <a:t>  </a:t>
            </a:r>
            <a:br>
              <a:rPr lang="en-US" altLang="ko-KR" sz="1600" smtClean="0"/>
            </a:br>
            <a:r>
              <a:rPr lang="en-US" altLang="ko-KR" sz="1600" smtClean="0"/>
              <a:t>  2-8. </a:t>
            </a:r>
            <a:r>
              <a:rPr lang="ko-KR" altLang="en-US" sz="1600" smtClean="0"/>
              <a:t>자료 가져오기</a:t>
            </a:r>
            <a:r>
              <a:rPr lang="en-US" altLang="ko-KR" sz="1600" smtClean="0"/>
              <a:t>(</a:t>
            </a:r>
            <a:r>
              <a:rPr lang="ko-KR" altLang="en-US" sz="1600" smtClean="0"/>
              <a:t>복구</a:t>
            </a:r>
            <a:r>
              <a:rPr lang="en-US" altLang="ko-KR" sz="1600" smtClean="0"/>
              <a:t>)</a:t>
            </a:r>
            <a:endParaRPr lang="ko-KR" altLang="en-US" sz="1600" smtClean="0"/>
          </a:p>
          <a:p>
            <a:endParaRPr lang="ko-KR" altLang="en-US" sz="1600" smtClean="0"/>
          </a:p>
          <a:p>
            <a:r>
              <a:rPr lang="en-US" altLang="ko-KR" sz="1600" smtClean="0"/>
              <a:t>3</a:t>
            </a:r>
            <a:r>
              <a:rPr lang="ko-KR" altLang="en-US" sz="1600" smtClean="0"/>
              <a:t>. 업무 관리</a:t>
            </a:r>
          </a:p>
          <a:p>
            <a:r>
              <a:rPr lang="ko-KR" altLang="en-US" sz="1600" smtClean="0"/>
              <a:t>  </a:t>
            </a:r>
            <a:r>
              <a:rPr lang="en-US" altLang="ko-KR" sz="1600" smtClean="0"/>
              <a:t>3</a:t>
            </a:r>
            <a:r>
              <a:rPr lang="ko-KR" altLang="en-US" sz="1600" smtClean="0"/>
              <a:t>-1. 업무 일지</a:t>
            </a:r>
          </a:p>
          <a:p>
            <a:r>
              <a:rPr lang="ko-KR" altLang="en-US" sz="1600" smtClean="0"/>
              <a:t>  </a:t>
            </a:r>
            <a:r>
              <a:rPr lang="en-US" altLang="ko-KR" sz="1600" smtClean="0"/>
              <a:t>3</a:t>
            </a:r>
            <a:r>
              <a:rPr lang="ko-KR" altLang="en-US" sz="1600" smtClean="0"/>
              <a:t>-2. 일정 관리</a:t>
            </a:r>
          </a:p>
          <a:p>
            <a:r>
              <a:rPr lang="ko-KR" altLang="en-US" sz="1600" smtClean="0"/>
              <a:t>  </a:t>
            </a:r>
            <a:r>
              <a:rPr lang="en-US" altLang="ko-KR" sz="1600" smtClean="0"/>
              <a:t>3</a:t>
            </a:r>
            <a:r>
              <a:rPr lang="ko-KR" altLang="en-US" sz="1600" smtClean="0"/>
              <a:t>-3. 매출관리</a:t>
            </a:r>
            <a:endParaRPr lang="ko-KR" altLang="en-US" sz="1600"/>
          </a:p>
        </p:txBody>
      </p:sp>
      <p:sp>
        <p:nvSpPr>
          <p:cNvPr id="5" name="직사각형 4"/>
          <p:cNvSpPr/>
          <p:nvPr/>
        </p:nvSpPr>
        <p:spPr>
          <a:xfrm>
            <a:off x="5560540" y="1210094"/>
            <a:ext cx="6096000" cy="427809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 smtClean="0"/>
              <a:t>4</a:t>
            </a:r>
            <a:r>
              <a:rPr lang="ko-KR" altLang="en-US" sz="1600" smtClean="0"/>
              <a:t>. 환경설정</a:t>
            </a:r>
          </a:p>
          <a:p>
            <a:r>
              <a:rPr lang="ko-KR" altLang="en-US" sz="1600" smtClean="0"/>
              <a:t>  </a:t>
            </a:r>
            <a:r>
              <a:rPr lang="en-US" altLang="ko-KR" sz="1600" smtClean="0"/>
              <a:t>4</a:t>
            </a:r>
            <a:r>
              <a:rPr lang="ko-KR" altLang="en-US" sz="1600" smtClean="0"/>
              <a:t>-1. 사용자 환경설정</a:t>
            </a:r>
          </a:p>
          <a:p>
            <a:r>
              <a:rPr lang="ko-KR" altLang="en-US" sz="1600" smtClean="0"/>
              <a:t>  </a:t>
            </a:r>
            <a:r>
              <a:rPr lang="en-US" altLang="ko-KR" sz="1600" smtClean="0"/>
              <a:t>4</a:t>
            </a:r>
            <a:r>
              <a:rPr lang="ko-KR" altLang="en-US" sz="1600" smtClean="0"/>
              <a:t>-2. 사용자 관리</a:t>
            </a:r>
          </a:p>
          <a:p>
            <a:r>
              <a:rPr lang="ko-KR" altLang="en-US" sz="1600" smtClean="0"/>
              <a:t>  </a:t>
            </a:r>
            <a:r>
              <a:rPr lang="en-US" altLang="ko-KR" sz="1600" smtClean="0"/>
              <a:t>4</a:t>
            </a:r>
            <a:r>
              <a:rPr lang="ko-KR" altLang="en-US" sz="1600" smtClean="0"/>
              <a:t>-3. DB 환경설정  </a:t>
            </a:r>
            <a:r>
              <a:rPr lang="en-US" altLang="ko-KR" sz="1600" smtClean="0"/>
              <a:t/>
            </a:r>
            <a:br>
              <a:rPr lang="en-US" altLang="ko-KR" sz="1600" smtClean="0"/>
            </a:br>
            <a:r>
              <a:rPr lang="en-US" altLang="ko-KR" sz="1600" smtClean="0"/>
              <a:t>  4</a:t>
            </a:r>
            <a:r>
              <a:rPr lang="ko-KR" altLang="en-US" sz="1600" smtClean="0"/>
              <a:t>-4. 문자설정  </a:t>
            </a:r>
            <a:r>
              <a:rPr lang="en-US" altLang="ko-KR" sz="1600" smtClean="0"/>
              <a:t/>
            </a:r>
            <a:br>
              <a:rPr lang="en-US" altLang="ko-KR" sz="1600" smtClean="0"/>
            </a:br>
            <a:r>
              <a:rPr lang="ko-KR" altLang="en-US" sz="1600" smtClean="0"/>
              <a:t>-----------------</a:t>
            </a:r>
          </a:p>
          <a:p>
            <a:r>
              <a:rPr lang="en-US" altLang="ko-KR" sz="1600" smtClean="0"/>
              <a:t>  4</a:t>
            </a:r>
            <a:r>
              <a:rPr lang="ko-KR" altLang="en-US" sz="1600" smtClean="0"/>
              <a:t>-</a:t>
            </a:r>
            <a:r>
              <a:rPr lang="en-US" altLang="ko-KR" sz="1600" smtClean="0"/>
              <a:t>5</a:t>
            </a:r>
            <a:r>
              <a:rPr lang="ko-KR" altLang="en-US" sz="1600" smtClean="0"/>
              <a:t>. 국경일/기념일 정의</a:t>
            </a:r>
          </a:p>
          <a:p>
            <a:r>
              <a:rPr lang="ko-KR" altLang="en-US" sz="1600" smtClean="0"/>
              <a:t>  </a:t>
            </a:r>
            <a:r>
              <a:rPr lang="en-US" altLang="ko-KR" sz="1600" smtClean="0"/>
              <a:t>4</a:t>
            </a:r>
            <a:r>
              <a:rPr lang="ko-KR" altLang="en-US" sz="1600" smtClean="0"/>
              <a:t>-</a:t>
            </a:r>
            <a:r>
              <a:rPr lang="en-US" altLang="ko-KR" sz="1600" smtClean="0"/>
              <a:t>6</a:t>
            </a:r>
            <a:r>
              <a:rPr lang="ko-KR" altLang="en-US" sz="1600" smtClean="0"/>
              <a:t>. 출력설정</a:t>
            </a:r>
            <a:endParaRPr lang="en-US" altLang="ko-KR" sz="1600" smtClean="0"/>
          </a:p>
          <a:p>
            <a:r>
              <a:rPr lang="en-US" altLang="ko-KR" sz="1600" smtClean="0"/>
              <a:t>------------------</a:t>
            </a:r>
          </a:p>
          <a:p>
            <a:r>
              <a:rPr lang="en-US" altLang="ko-KR" sz="1600" smtClean="0"/>
              <a:t>  4-7. </a:t>
            </a:r>
            <a:r>
              <a:rPr lang="ko-KR" altLang="en-US" sz="1600" smtClean="0"/>
              <a:t>특정항목 일괄변경</a:t>
            </a:r>
            <a:endParaRPr lang="en-US" altLang="ko-KR" sz="1600" smtClean="0"/>
          </a:p>
          <a:p>
            <a:r>
              <a:rPr lang="en-US" altLang="ko-KR" sz="1600"/>
              <a:t> </a:t>
            </a:r>
            <a:r>
              <a:rPr lang="en-US" altLang="ko-KR" sz="1600" smtClean="0"/>
              <a:t> 4-8. </a:t>
            </a:r>
            <a:r>
              <a:rPr lang="ko-KR" altLang="en-US" sz="1600" smtClean="0"/>
              <a:t>담당</a:t>
            </a:r>
            <a:r>
              <a:rPr lang="en-US" altLang="ko-KR" sz="1600" smtClean="0"/>
              <a:t>(</a:t>
            </a:r>
            <a:r>
              <a:rPr lang="ko-KR" altLang="en-US" sz="1600" smtClean="0"/>
              <a:t>관리</a:t>
            </a:r>
            <a:r>
              <a:rPr lang="en-US" altLang="ko-KR" sz="1600" smtClean="0"/>
              <a:t>)</a:t>
            </a:r>
            <a:r>
              <a:rPr lang="ko-KR" altLang="en-US" sz="1600" smtClean="0"/>
              <a:t>자 일괄변경</a:t>
            </a:r>
            <a:endParaRPr lang="en-US" altLang="ko-KR" sz="1600" smtClean="0"/>
          </a:p>
          <a:p>
            <a:r>
              <a:rPr lang="en-US" altLang="ko-KR" sz="1600"/>
              <a:t> </a:t>
            </a:r>
            <a:r>
              <a:rPr lang="en-US" altLang="ko-KR" sz="1600" smtClean="0"/>
              <a:t> </a:t>
            </a:r>
            <a:r>
              <a:rPr lang="ko-KR" altLang="en-US" sz="1600" smtClean="0"/>
              <a:t>  </a:t>
            </a:r>
            <a:endParaRPr lang="en-US" altLang="ko-KR" sz="1600" smtClean="0"/>
          </a:p>
          <a:p>
            <a:r>
              <a:rPr lang="en-US" altLang="ko-KR" sz="1600" smtClean="0"/>
              <a:t>5. </a:t>
            </a:r>
            <a:r>
              <a:rPr lang="ko-KR" altLang="en-US" sz="1600" smtClean="0"/>
              <a:t>기타</a:t>
            </a:r>
            <a:endParaRPr lang="en-US" altLang="ko-KR" sz="1600" smtClean="0"/>
          </a:p>
          <a:p>
            <a:r>
              <a:rPr lang="en-US" altLang="ko-KR" sz="1600"/>
              <a:t> </a:t>
            </a:r>
            <a:r>
              <a:rPr lang="en-US" altLang="ko-KR" sz="1600" smtClean="0"/>
              <a:t> 5-1. </a:t>
            </a:r>
            <a:r>
              <a:rPr lang="ko-KR" altLang="en-US" sz="1600" smtClean="0"/>
              <a:t>공지사항</a:t>
            </a:r>
            <a:r>
              <a:rPr lang="en-US" altLang="ko-KR" sz="1600" smtClean="0"/>
              <a:t>(</a:t>
            </a:r>
            <a:r>
              <a:rPr lang="ko-KR" altLang="en-US" sz="1600" smtClean="0"/>
              <a:t>웹연결</a:t>
            </a:r>
            <a:r>
              <a:rPr lang="en-US" altLang="ko-KR" sz="1600" smtClean="0"/>
              <a:t>)</a:t>
            </a:r>
          </a:p>
          <a:p>
            <a:r>
              <a:rPr lang="en-US" altLang="ko-KR" sz="1600"/>
              <a:t> </a:t>
            </a:r>
            <a:r>
              <a:rPr lang="en-US" altLang="ko-KR" sz="1600" smtClean="0"/>
              <a:t> 5-2</a:t>
            </a:r>
            <a:r>
              <a:rPr lang="ko-KR" altLang="en-US" sz="1600" smtClean="0"/>
              <a:t>. 프로그램 정보</a:t>
            </a:r>
            <a:r>
              <a:rPr lang="en-US" altLang="ko-KR" sz="1600" smtClean="0"/>
              <a:t/>
            </a:r>
            <a:br>
              <a:rPr lang="en-US" altLang="ko-KR" sz="1600" smtClean="0"/>
            </a:br>
            <a:r>
              <a:rPr lang="en-US" altLang="ko-KR" sz="1600" smtClean="0"/>
              <a:t>        (</a:t>
            </a:r>
            <a:r>
              <a:rPr lang="ko-KR" altLang="en-US" sz="1600" smtClean="0"/>
              <a:t>버전정보</a:t>
            </a:r>
            <a:r>
              <a:rPr lang="en-US" altLang="ko-KR" sz="1600" smtClean="0"/>
              <a:t>/</a:t>
            </a:r>
            <a:r>
              <a:rPr lang="ko-KR" altLang="en-US" sz="1600" smtClean="0"/>
              <a:t>카피라이트</a:t>
            </a:r>
            <a:r>
              <a:rPr lang="en-US" altLang="ko-KR" sz="1600" smtClean="0"/>
              <a:t>/</a:t>
            </a:r>
            <a:r>
              <a:rPr lang="ko-KR" altLang="en-US" sz="1600" smtClean="0"/>
              <a:t>프로그램 업데이트 여부</a:t>
            </a:r>
            <a:r>
              <a:rPr lang="en-US" altLang="ko-KR" sz="1600" smtClean="0"/>
              <a:t>)</a:t>
            </a:r>
            <a:endParaRPr lang="ko-KR" altLang="en-US" sz="1600" smtClean="0"/>
          </a:p>
          <a:p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726899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471" y="313038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4. </a:t>
            </a:r>
            <a:r>
              <a:rPr lang="ko-KR" altLang="en-US" sz="3600" smtClean="0"/>
              <a:t>상세화면</a:t>
            </a:r>
            <a:endParaRPr lang="ko-KR" alt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395416" y="1210962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0.</a:t>
            </a:r>
            <a:r>
              <a:rPr lang="ko-KR" altLang="en-US" smtClean="0"/>
              <a:t>로그인화면</a:t>
            </a:r>
            <a:endParaRPr lang="en-US" altLang="ko-KR" smtClean="0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5296930" y="3593756"/>
            <a:ext cx="64255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634" y="2075341"/>
            <a:ext cx="4667250" cy="32099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530" y="2307252"/>
            <a:ext cx="3667435" cy="274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371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955" y="1577677"/>
            <a:ext cx="8905098" cy="50091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9471" y="313038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4. </a:t>
            </a:r>
            <a:r>
              <a:rPr lang="ko-KR" altLang="en-US" sz="3600" smtClean="0"/>
              <a:t>상세화면</a:t>
            </a:r>
            <a:endParaRPr lang="ko-KR" alt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406642" y="931346"/>
            <a:ext cx="2893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1.</a:t>
            </a:r>
            <a:r>
              <a:rPr lang="ko-KR" altLang="en-US" smtClean="0"/>
              <a:t>메인화면</a:t>
            </a:r>
            <a:r>
              <a:rPr lang="en-US" altLang="ko-KR" smtClean="0"/>
              <a:t>(</a:t>
            </a:r>
            <a:r>
              <a:rPr lang="ko-KR" altLang="en-US" smtClean="0"/>
              <a:t>회원목록 출력</a:t>
            </a:r>
            <a:r>
              <a:rPr lang="en-US" altLang="ko-KR" smtClean="0"/>
              <a:t>)</a:t>
            </a:r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3733346" y="1343577"/>
            <a:ext cx="16476" cy="4716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618016" y="950841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메인 메뉴 출력</a:t>
            </a: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558557" y="1780291"/>
            <a:ext cx="2191265" cy="2064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82618" y="1280034"/>
            <a:ext cx="2912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solidFill>
                  <a:srgbClr val="FF0000"/>
                </a:solidFill>
              </a:rPr>
              <a:t>회원목록은 광고</a:t>
            </a:r>
            <a:r>
              <a:rPr lang="en-US" altLang="ko-KR" sz="1200" smtClean="0">
                <a:solidFill>
                  <a:srgbClr val="FF0000"/>
                </a:solidFill>
              </a:rPr>
              <a:t>/</a:t>
            </a:r>
            <a:r>
              <a:rPr lang="ko-KR" altLang="en-US" sz="1200" smtClean="0">
                <a:solidFill>
                  <a:srgbClr val="FF0000"/>
                </a:solidFill>
              </a:rPr>
              <a:t>대량</a:t>
            </a:r>
            <a:r>
              <a:rPr lang="en-US" altLang="ko-KR" sz="1200" smtClean="0">
                <a:solidFill>
                  <a:srgbClr val="FF0000"/>
                </a:solidFill>
              </a:rPr>
              <a:t>/</a:t>
            </a:r>
            <a:r>
              <a:rPr lang="ko-KR" altLang="en-US" sz="1200" smtClean="0">
                <a:solidFill>
                  <a:srgbClr val="FF0000"/>
                </a:solidFill>
              </a:rPr>
              <a:t>불량</a:t>
            </a:r>
            <a:r>
              <a:rPr lang="en-US" altLang="ko-KR" sz="1200" smtClean="0">
                <a:solidFill>
                  <a:srgbClr val="FF0000"/>
                </a:solidFill>
              </a:rPr>
              <a:t>/VIP </a:t>
            </a:r>
            <a:r>
              <a:rPr lang="ko-KR" altLang="en-US" sz="1200" smtClean="0">
                <a:solidFill>
                  <a:srgbClr val="FF0000"/>
                </a:solidFill>
              </a:rPr>
              <a:t>로 분류</a:t>
            </a:r>
            <a:endParaRPr lang="ko-KR" altLang="en-US" sz="120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09720" y="923553"/>
            <a:ext cx="2262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>
                <a:solidFill>
                  <a:srgbClr val="FF0000"/>
                </a:solidFill>
              </a:rPr>
              <a:t>최초분배일</a:t>
            </a:r>
            <a:r>
              <a:rPr lang="en-US" altLang="ko-KR" sz="1000" smtClean="0">
                <a:solidFill>
                  <a:srgbClr val="FF0000"/>
                </a:solidFill>
              </a:rPr>
              <a:t>/</a:t>
            </a:r>
            <a:r>
              <a:rPr lang="ko-KR" altLang="en-US" sz="1000" smtClean="0">
                <a:solidFill>
                  <a:srgbClr val="FF0000"/>
                </a:solidFill>
              </a:rPr>
              <a:t>수정일</a:t>
            </a:r>
            <a:r>
              <a:rPr lang="en-US" altLang="ko-KR" sz="1000" smtClean="0">
                <a:solidFill>
                  <a:srgbClr val="FF0000"/>
                </a:solidFill>
              </a:rPr>
              <a:t>/</a:t>
            </a:r>
            <a:r>
              <a:rPr lang="ko-KR" altLang="en-US" sz="1000" smtClean="0">
                <a:solidFill>
                  <a:srgbClr val="FF0000"/>
                </a:solidFill>
              </a:rPr>
              <a:t>예약일</a:t>
            </a:r>
            <a:r>
              <a:rPr lang="en-US" altLang="ko-KR" sz="1000" smtClean="0">
                <a:solidFill>
                  <a:srgbClr val="FF0000"/>
                </a:solidFill>
              </a:rPr>
              <a:t>/</a:t>
            </a:r>
            <a:r>
              <a:rPr lang="ko-KR" altLang="en-US" sz="1000" smtClean="0">
                <a:solidFill>
                  <a:srgbClr val="FF0000"/>
                </a:solidFill>
              </a:rPr>
              <a:t>리딩기간</a:t>
            </a:r>
            <a:r>
              <a:rPr lang="en-US" altLang="ko-KR" sz="1000" smtClean="0">
                <a:solidFill>
                  <a:srgbClr val="FF0000"/>
                </a:solidFill>
              </a:rPr>
              <a:t/>
            </a:r>
            <a:br>
              <a:rPr lang="en-US" altLang="ko-KR" sz="1000" smtClean="0">
                <a:solidFill>
                  <a:srgbClr val="FF0000"/>
                </a:solidFill>
              </a:rPr>
            </a:br>
            <a:r>
              <a:rPr lang="en-US" altLang="ko-KR" sz="1000" smtClean="0">
                <a:solidFill>
                  <a:srgbClr val="FF0000"/>
                </a:solidFill>
              </a:rPr>
              <a:t>-&gt; </a:t>
            </a:r>
            <a:r>
              <a:rPr lang="ko-KR" altLang="en-US" sz="1000" smtClean="0">
                <a:solidFill>
                  <a:srgbClr val="FF0000"/>
                </a:solidFill>
              </a:rPr>
              <a:t>오름차순</a:t>
            </a:r>
            <a:r>
              <a:rPr lang="en-US" altLang="ko-KR" sz="1000" smtClean="0">
                <a:solidFill>
                  <a:srgbClr val="FF0000"/>
                </a:solidFill>
              </a:rPr>
              <a:t>/</a:t>
            </a:r>
            <a:r>
              <a:rPr lang="ko-KR" altLang="en-US" sz="1000" smtClean="0">
                <a:solidFill>
                  <a:srgbClr val="FF0000"/>
                </a:solidFill>
              </a:rPr>
              <a:t>내림차순 정렬 적용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556955" y="2685535"/>
            <a:ext cx="8905098" cy="156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6318422" y="1343577"/>
            <a:ext cx="700216" cy="13419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264708" y="112540"/>
            <a:ext cx="750785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/>
              <a:t>* </a:t>
            </a:r>
            <a:r>
              <a:rPr lang="ko-KR" altLang="en-US"/>
              <a:t>메인화면 테이블 탭 </a:t>
            </a:r>
            <a:r>
              <a:rPr lang="ko-KR" altLang="en-US" smtClean="0"/>
              <a:t>정렬순서</a:t>
            </a:r>
            <a:r>
              <a:rPr lang="en-US" altLang="ko-KR" sz="2800"/>
              <a:t/>
            </a:r>
            <a:br>
              <a:rPr lang="en-US" altLang="ko-KR" sz="2800"/>
            </a:br>
            <a:r>
              <a:rPr lang="en-US" altLang="ko-KR" sz="1000"/>
              <a:t>  </a:t>
            </a:r>
            <a:r>
              <a:rPr lang="ko-KR" altLang="en-US" sz="1000"/>
              <a:t>이름 </a:t>
            </a:r>
            <a:r>
              <a:rPr lang="en-US" altLang="ko-KR" sz="1000"/>
              <a:t>/ </a:t>
            </a:r>
            <a:r>
              <a:rPr lang="ko-KR" altLang="en-US" sz="1000"/>
              <a:t>휴대전화 </a:t>
            </a:r>
            <a:r>
              <a:rPr lang="en-US" altLang="ko-KR" sz="1000"/>
              <a:t>/ </a:t>
            </a:r>
            <a:r>
              <a:rPr lang="ko-KR" altLang="en-US" sz="1000"/>
              <a:t>유입경로 </a:t>
            </a:r>
            <a:r>
              <a:rPr lang="en-US" altLang="ko-KR" sz="1000"/>
              <a:t>/ </a:t>
            </a:r>
            <a:r>
              <a:rPr lang="ko-KR" altLang="en-US" sz="1000"/>
              <a:t>소분류</a:t>
            </a:r>
            <a:r>
              <a:rPr lang="en-US" altLang="ko-KR" sz="1000"/>
              <a:t>(</a:t>
            </a:r>
            <a:r>
              <a:rPr lang="ko-KR" altLang="en-US" sz="1000"/>
              <a:t>추가</a:t>
            </a:r>
            <a:r>
              <a:rPr lang="en-US" altLang="ko-KR" sz="1000"/>
              <a:t>)-</a:t>
            </a:r>
            <a:r>
              <a:rPr lang="ko-KR" altLang="en-US" sz="1000"/>
              <a:t>가망</a:t>
            </a:r>
            <a:r>
              <a:rPr lang="en-US" altLang="ko-KR" sz="1000"/>
              <a:t>,</a:t>
            </a:r>
            <a:r>
              <a:rPr lang="ko-KR" altLang="en-US" sz="1000"/>
              <a:t>대기</a:t>
            </a:r>
            <a:r>
              <a:rPr lang="en-US" altLang="ko-KR" sz="1000"/>
              <a:t>, </a:t>
            </a:r>
            <a:r>
              <a:rPr lang="ko-KR" altLang="en-US" sz="1000"/>
              <a:t>부재 등 </a:t>
            </a:r>
            <a:r>
              <a:rPr lang="en-US" altLang="ko-KR" sz="1000"/>
              <a:t>/ </a:t>
            </a:r>
            <a:r>
              <a:rPr lang="ko-KR" altLang="en-US" sz="1000"/>
              <a:t>수정일 </a:t>
            </a:r>
            <a:r>
              <a:rPr lang="en-US" altLang="ko-KR" sz="1000"/>
              <a:t>/ </a:t>
            </a:r>
            <a:r>
              <a:rPr lang="ko-KR" altLang="en-US" sz="1000"/>
              <a:t>최초분배일 </a:t>
            </a:r>
            <a:r>
              <a:rPr lang="en-US" altLang="ko-KR" sz="1000"/>
              <a:t>/ </a:t>
            </a:r>
            <a:r>
              <a:rPr lang="ko-KR" altLang="en-US" sz="1000"/>
              <a:t>예약일 </a:t>
            </a:r>
            <a:r>
              <a:rPr lang="en-US" altLang="ko-KR" sz="1000"/>
              <a:t>/ </a:t>
            </a:r>
            <a:r>
              <a:rPr lang="ko-KR" altLang="en-US" sz="1000"/>
              <a:t>검색어</a:t>
            </a:r>
            <a:r>
              <a:rPr lang="en-US" altLang="ko-KR" sz="1000"/>
              <a:t>(</a:t>
            </a:r>
            <a:r>
              <a:rPr lang="ko-KR" altLang="en-US" sz="1000"/>
              <a:t>추가</a:t>
            </a:r>
            <a:r>
              <a:rPr lang="en-US" altLang="ko-KR" sz="1000"/>
              <a:t>) / </a:t>
            </a:r>
            <a:r>
              <a:rPr lang="ko-KR" altLang="en-US" sz="1000"/>
              <a:t>기타메모 </a:t>
            </a:r>
            <a:r>
              <a:rPr lang="en-US" altLang="ko-KR" sz="1000"/>
              <a:t>/ </a:t>
            </a:r>
            <a:r>
              <a:rPr lang="ko-KR" altLang="en-US" sz="1000"/>
              <a:t>고객담당자 </a:t>
            </a:r>
            <a:r>
              <a:rPr lang="en-US" altLang="ko-KR" sz="1000"/>
              <a:t>/ </a:t>
            </a:r>
            <a:r>
              <a:rPr lang="ko-KR" altLang="en-US" sz="1000"/>
              <a:t>예수금 </a:t>
            </a:r>
            <a:r>
              <a:rPr lang="en-US" altLang="ko-KR" sz="1000"/>
              <a:t>/ </a:t>
            </a:r>
            <a:r>
              <a:rPr lang="ko-KR" altLang="en-US" sz="1000"/>
              <a:t>증권사 </a:t>
            </a:r>
            <a:r>
              <a:rPr lang="en-US" altLang="ko-KR" sz="1000"/>
              <a:t>/ </a:t>
            </a:r>
            <a:r>
              <a:rPr lang="ko-KR" altLang="en-US" sz="1000"/>
              <a:t>파트너스 </a:t>
            </a:r>
            <a:r>
              <a:rPr lang="en-US" altLang="ko-KR" sz="1000"/>
              <a:t>/ </a:t>
            </a:r>
            <a:r>
              <a:rPr lang="ko-KR" altLang="en-US" sz="1000"/>
              <a:t>리딩기간 </a:t>
            </a:r>
            <a:r>
              <a:rPr lang="en-US" altLang="ko-KR" sz="1000"/>
              <a:t>/ </a:t>
            </a:r>
            <a:r>
              <a:rPr lang="ko-KR" altLang="en-US" sz="1000"/>
              <a:t>리딩개월</a:t>
            </a:r>
          </a:p>
        </p:txBody>
      </p:sp>
    </p:spTree>
    <p:extLst>
      <p:ext uri="{BB962C8B-B14F-4D97-AF65-F5344CB8AC3E}">
        <p14:creationId xmlns:p14="http://schemas.microsoft.com/office/powerpoint/2010/main" val="2645631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471" y="313038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4. </a:t>
            </a:r>
            <a:r>
              <a:rPr lang="ko-KR" altLang="en-US" sz="3600" smtClean="0"/>
              <a:t>상세화면</a:t>
            </a:r>
            <a:endParaRPr lang="ko-KR" alt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2799270" y="260726"/>
            <a:ext cx="3534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2.</a:t>
            </a:r>
            <a:r>
              <a:rPr lang="ko-KR" altLang="en-US" smtClean="0"/>
              <a:t>고객관리 </a:t>
            </a:r>
            <a:r>
              <a:rPr lang="en-US" altLang="ko-KR" smtClean="0"/>
              <a:t>-&gt; 2-1.</a:t>
            </a:r>
            <a:r>
              <a:rPr lang="ko-KR" altLang="en-US" smtClean="0"/>
              <a:t>고객등록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/>
              <a:t>광고 </a:t>
            </a:r>
            <a:r>
              <a:rPr lang="en-US" altLang="ko-KR"/>
              <a:t>DB/ </a:t>
            </a:r>
            <a:r>
              <a:rPr lang="ko-KR" altLang="en-US"/>
              <a:t>대량 </a:t>
            </a:r>
            <a:r>
              <a:rPr lang="en-US" altLang="ko-KR"/>
              <a:t>DB / </a:t>
            </a:r>
            <a:r>
              <a:rPr lang="ko-KR" altLang="en-US" smtClean="0"/>
              <a:t>불량</a:t>
            </a:r>
            <a:r>
              <a:rPr lang="en-US" altLang="ko-KR"/>
              <a:t> </a:t>
            </a:r>
            <a:r>
              <a:rPr lang="ko-KR" altLang="en-US" smtClean="0"/>
              <a:t>일경우</a:t>
            </a:r>
            <a:endParaRPr lang="en-US" altLang="ko-KR" smtClean="0"/>
          </a:p>
        </p:txBody>
      </p:sp>
      <p:sp>
        <p:nvSpPr>
          <p:cNvPr id="10" name="직사각형 9"/>
          <p:cNvSpPr/>
          <p:nvPr/>
        </p:nvSpPr>
        <p:spPr>
          <a:xfrm>
            <a:off x="90614" y="938324"/>
            <a:ext cx="77435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무료 자동만기</a:t>
            </a:r>
            <a:r>
              <a:rPr lang="en-US" altLang="ko-KR" sz="1000">
                <a:solidFill>
                  <a:srgbClr val="FF0000"/>
                </a:solidFill>
              </a:rPr>
              <a:t/>
            </a:r>
            <a:br>
              <a:rPr lang="en-US" altLang="ko-KR" sz="1000">
                <a:solidFill>
                  <a:srgbClr val="FF0000"/>
                </a:solidFill>
              </a:rPr>
            </a:br>
            <a:r>
              <a:rPr lang="en-US" altLang="ko-KR" sz="1000">
                <a:solidFill>
                  <a:srgbClr val="FF0000"/>
                </a:solidFill>
              </a:rPr>
              <a:t>-&gt; </a:t>
            </a:r>
            <a:r>
              <a:rPr lang="ko-KR" altLang="en-US" sz="1000">
                <a:solidFill>
                  <a:srgbClr val="FF0000"/>
                </a:solidFill>
              </a:rPr>
              <a:t>무료등록시 최초분배일</a:t>
            </a:r>
            <a:r>
              <a:rPr lang="en-US" altLang="ko-KR" sz="1000">
                <a:solidFill>
                  <a:srgbClr val="FF0000"/>
                </a:solidFill>
              </a:rPr>
              <a:t>(</a:t>
            </a:r>
            <a:r>
              <a:rPr lang="ko-KR" altLang="en-US" sz="1000">
                <a:solidFill>
                  <a:srgbClr val="FF0000"/>
                </a:solidFill>
              </a:rPr>
              <a:t>회원 무료시작일</a:t>
            </a:r>
            <a:r>
              <a:rPr lang="en-US" altLang="ko-KR" sz="1000">
                <a:solidFill>
                  <a:srgbClr val="FF0000"/>
                </a:solidFill>
              </a:rPr>
              <a:t>)</a:t>
            </a:r>
            <a:r>
              <a:rPr lang="ko-KR" altLang="en-US" sz="1000">
                <a:solidFill>
                  <a:srgbClr val="FF0000"/>
                </a:solidFill>
              </a:rPr>
              <a:t> 적을 수 있도록 </a:t>
            </a:r>
            <a:r>
              <a:rPr lang="en-US" altLang="ko-KR" sz="1000">
                <a:solidFill>
                  <a:srgbClr val="FF0000"/>
                </a:solidFill>
              </a:rPr>
              <a:t>(1</a:t>
            </a:r>
            <a:r>
              <a:rPr lang="ko-KR" altLang="en-US" sz="1000">
                <a:solidFill>
                  <a:srgbClr val="FF0000"/>
                </a:solidFill>
              </a:rPr>
              <a:t>주 </a:t>
            </a:r>
            <a:r>
              <a:rPr lang="en-US" altLang="ko-KR" sz="1000">
                <a:solidFill>
                  <a:srgbClr val="FF0000"/>
                </a:solidFill>
              </a:rPr>
              <a:t>/2</a:t>
            </a:r>
            <a:r>
              <a:rPr lang="ko-KR" altLang="en-US" sz="1000">
                <a:solidFill>
                  <a:srgbClr val="FF0000"/>
                </a:solidFill>
              </a:rPr>
              <a:t>주</a:t>
            </a:r>
            <a:r>
              <a:rPr lang="en-US" altLang="ko-KR" sz="1000">
                <a:solidFill>
                  <a:srgbClr val="FF0000"/>
                </a:solidFill>
              </a:rPr>
              <a:t>) </a:t>
            </a:r>
            <a:r>
              <a:rPr lang="en-US" altLang="ko-KR" sz="1000" smtClean="0">
                <a:solidFill>
                  <a:srgbClr val="FF0000"/>
                </a:solidFill>
              </a:rPr>
              <a:t/>
            </a:r>
            <a:br>
              <a:rPr lang="en-US" altLang="ko-KR" sz="1000" smtClean="0">
                <a:solidFill>
                  <a:srgbClr val="FF0000"/>
                </a:solidFill>
              </a:rPr>
            </a:br>
            <a:r>
              <a:rPr lang="en-US" altLang="ko-KR" sz="1000" smtClean="0">
                <a:solidFill>
                  <a:srgbClr val="FF0000"/>
                </a:solidFill>
              </a:rPr>
              <a:t>-&gt; </a:t>
            </a:r>
            <a:r>
              <a:rPr lang="ko-KR" altLang="en-US" sz="1000" smtClean="0">
                <a:solidFill>
                  <a:srgbClr val="FF0000"/>
                </a:solidFill>
              </a:rPr>
              <a:t>분배일등록후 </a:t>
            </a:r>
            <a:r>
              <a:rPr lang="en-US" altLang="ko-KR" sz="1000">
                <a:solidFill>
                  <a:srgbClr val="FF0000"/>
                </a:solidFill>
              </a:rPr>
              <a:t>(1</a:t>
            </a:r>
            <a:r>
              <a:rPr lang="ko-KR" altLang="en-US" sz="1000">
                <a:solidFill>
                  <a:srgbClr val="FF0000"/>
                </a:solidFill>
              </a:rPr>
              <a:t>주</a:t>
            </a:r>
            <a:r>
              <a:rPr lang="en-US" altLang="ko-KR" sz="1000">
                <a:solidFill>
                  <a:srgbClr val="FF0000"/>
                </a:solidFill>
              </a:rPr>
              <a:t>/2</a:t>
            </a:r>
            <a:r>
              <a:rPr lang="ko-KR" altLang="en-US" sz="1000">
                <a:solidFill>
                  <a:srgbClr val="FF0000"/>
                </a:solidFill>
              </a:rPr>
              <a:t>주</a:t>
            </a:r>
            <a:r>
              <a:rPr lang="en-US" altLang="ko-KR" sz="1000">
                <a:solidFill>
                  <a:srgbClr val="FF0000"/>
                </a:solidFill>
              </a:rPr>
              <a:t>) </a:t>
            </a:r>
            <a:r>
              <a:rPr lang="ko-KR" altLang="en-US" sz="1000">
                <a:solidFill>
                  <a:srgbClr val="FF0000"/>
                </a:solidFill>
              </a:rPr>
              <a:t>기간동안에 무료회원에 문자 발송 </a:t>
            </a:r>
            <a:r>
              <a:rPr lang="en-US" altLang="ko-KR" sz="1000">
                <a:solidFill>
                  <a:srgbClr val="FF0000"/>
                </a:solidFill>
              </a:rPr>
              <a:t>(</a:t>
            </a:r>
            <a:r>
              <a:rPr lang="ko-KR" altLang="en-US" sz="1000">
                <a:solidFill>
                  <a:srgbClr val="FF0000"/>
                </a:solidFill>
              </a:rPr>
              <a:t>문자는 기능은 추가가 되나 막힐수 있음</a:t>
            </a:r>
            <a:r>
              <a:rPr lang="en-US" altLang="ko-KR" sz="1000">
                <a:solidFill>
                  <a:srgbClr val="FF0000"/>
                </a:solidFill>
              </a:rPr>
              <a:t>)</a:t>
            </a:r>
            <a:br>
              <a:rPr lang="en-US" altLang="ko-KR" sz="1000">
                <a:solidFill>
                  <a:srgbClr val="FF0000"/>
                </a:solidFill>
              </a:rPr>
            </a:br>
            <a:r>
              <a:rPr lang="en-US" altLang="ko-KR" sz="1000">
                <a:solidFill>
                  <a:srgbClr val="FF0000"/>
                </a:solidFill>
              </a:rPr>
              <a:t>-&gt; (</a:t>
            </a:r>
            <a:r>
              <a:rPr lang="ko-KR" altLang="en-US" sz="1000">
                <a:solidFill>
                  <a:srgbClr val="FF0000"/>
                </a:solidFill>
              </a:rPr>
              <a:t>무료리딩자 </a:t>
            </a:r>
            <a:r>
              <a:rPr lang="en-US" altLang="ko-KR" sz="1000">
                <a:solidFill>
                  <a:srgbClr val="FF0000"/>
                </a:solidFill>
              </a:rPr>
              <a:t>/ </a:t>
            </a:r>
            <a:r>
              <a:rPr lang="ko-KR" altLang="en-US" sz="1000">
                <a:solidFill>
                  <a:srgbClr val="FF0000"/>
                </a:solidFill>
              </a:rPr>
              <a:t>유료리딩자</a:t>
            </a:r>
            <a:r>
              <a:rPr lang="en-US" altLang="ko-KR" sz="1000">
                <a:solidFill>
                  <a:srgbClr val="FF0000"/>
                </a:solidFill>
              </a:rPr>
              <a:t>)</a:t>
            </a:r>
            <a:r>
              <a:rPr lang="ko-KR" altLang="en-US" sz="1000">
                <a:solidFill>
                  <a:srgbClr val="FF0000"/>
                </a:solidFill>
              </a:rPr>
              <a:t> 선택 가능하게</a:t>
            </a:r>
            <a:r>
              <a:rPr lang="en-US" altLang="ko-KR" sz="1000">
                <a:solidFill>
                  <a:srgbClr val="FF0000"/>
                </a:solidFill>
              </a:rPr>
              <a:t>(</a:t>
            </a:r>
            <a:r>
              <a:rPr lang="ko-KR" altLang="en-US" sz="1000">
                <a:solidFill>
                  <a:srgbClr val="FF0000"/>
                </a:solidFill>
              </a:rPr>
              <a:t>관리자 </a:t>
            </a:r>
            <a:r>
              <a:rPr lang="en-US" altLang="ko-KR" sz="1000">
                <a:solidFill>
                  <a:srgbClr val="FF0000"/>
                </a:solidFill>
              </a:rPr>
              <a:t>(</a:t>
            </a:r>
            <a:r>
              <a:rPr lang="ko-KR" altLang="en-US" sz="1000">
                <a:solidFill>
                  <a:srgbClr val="FF0000"/>
                </a:solidFill>
              </a:rPr>
              <a:t>마스터</a:t>
            </a:r>
            <a:r>
              <a:rPr lang="en-US" altLang="ko-KR" sz="1000">
                <a:solidFill>
                  <a:srgbClr val="FF0000"/>
                </a:solidFill>
              </a:rPr>
              <a:t>)</a:t>
            </a:r>
            <a:r>
              <a:rPr lang="ko-KR" altLang="en-US" sz="1000">
                <a:solidFill>
                  <a:srgbClr val="FF0000"/>
                </a:solidFill>
              </a:rPr>
              <a:t> 권한</a:t>
            </a:r>
            <a:r>
              <a:rPr lang="en-US" altLang="ko-KR" sz="1000">
                <a:solidFill>
                  <a:srgbClr val="FF0000"/>
                </a:solidFill>
              </a:rPr>
              <a:t>)</a:t>
            </a:r>
            <a:endParaRPr lang="ko-KR" altLang="en-US" sz="1000"/>
          </a:p>
        </p:txBody>
      </p:sp>
      <p:sp>
        <p:nvSpPr>
          <p:cNvPr id="8" name="직사각형 7"/>
          <p:cNvSpPr/>
          <p:nvPr/>
        </p:nvSpPr>
        <p:spPr>
          <a:xfrm>
            <a:off x="4291228" y="6425635"/>
            <a:ext cx="2042984" cy="2718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고객등록 </a:t>
            </a:r>
            <a:r>
              <a:rPr lang="en-US" altLang="ko-KR" sz="1400" smtClean="0"/>
              <a:t>/</a:t>
            </a:r>
            <a:r>
              <a:rPr lang="ko-KR" altLang="en-US" sz="1400" smtClean="0"/>
              <a:t>편집창</a:t>
            </a:r>
            <a:endParaRPr lang="ko-KR" altLang="en-US" sz="1400"/>
          </a:p>
        </p:txBody>
      </p:sp>
      <p:sp>
        <p:nvSpPr>
          <p:cNvPr id="21" name="TextBox 20"/>
          <p:cNvSpPr txBox="1"/>
          <p:nvPr/>
        </p:nvSpPr>
        <p:spPr>
          <a:xfrm>
            <a:off x="900707" y="5350659"/>
            <a:ext cx="31758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>
                <a:solidFill>
                  <a:srgbClr val="FF0000"/>
                </a:solidFill>
              </a:rPr>
              <a:t>회원 이력은 영업자가 텍스트 형식으로 기입을 하며</a:t>
            </a:r>
            <a:r>
              <a:rPr lang="en-US" altLang="ko-KR" sz="1000" smtClean="0">
                <a:solidFill>
                  <a:srgbClr val="FF0000"/>
                </a:solidFill>
              </a:rPr>
              <a:t>,</a:t>
            </a:r>
            <a:br>
              <a:rPr lang="en-US" altLang="ko-KR" sz="1000" smtClean="0">
                <a:solidFill>
                  <a:srgbClr val="FF0000"/>
                </a:solidFill>
              </a:rPr>
            </a:br>
            <a:r>
              <a:rPr lang="ko-KR" altLang="en-US" sz="1000" smtClean="0">
                <a:solidFill>
                  <a:srgbClr val="FF0000"/>
                </a:solidFill>
              </a:rPr>
              <a:t>날짜별로 리스트에 등록이되고</a:t>
            </a:r>
            <a:r>
              <a:rPr lang="en-US" altLang="ko-KR" sz="1000" smtClean="0">
                <a:solidFill>
                  <a:srgbClr val="FF0000"/>
                </a:solidFill>
              </a:rPr>
              <a:t>, </a:t>
            </a:r>
            <a:r>
              <a:rPr lang="ko-KR" altLang="en-US" sz="1000" smtClean="0">
                <a:solidFill>
                  <a:srgbClr val="FF0000"/>
                </a:solidFill>
              </a:rPr>
              <a:t>이미 등록된 내용은</a:t>
            </a:r>
            <a:r>
              <a:rPr lang="en-US" altLang="ko-KR" sz="1000" smtClean="0">
                <a:solidFill>
                  <a:srgbClr val="FF0000"/>
                </a:solidFill>
              </a:rPr>
              <a:t/>
            </a:r>
            <a:br>
              <a:rPr lang="en-US" altLang="ko-KR" sz="1000" smtClean="0">
                <a:solidFill>
                  <a:srgbClr val="FF0000"/>
                </a:solidFill>
              </a:rPr>
            </a:br>
            <a:r>
              <a:rPr lang="ko-KR" altLang="en-US" sz="1000" smtClean="0">
                <a:solidFill>
                  <a:srgbClr val="FF0000"/>
                </a:solidFill>
              </a:rPr>
              <a:t>수정 불가능하게한다</a:t>
            </a:r>
            <a:r>
              <a:rPr lang="en-US" altLang="ko-KR" sz="1000" smtClean="0">
                <a:solidFill>
                  <a:srgbClr val="FF0000"/>
                </a:solidFill>
              </a:rPr>
              <a:t>. (</a:t>
            </a:r>
            <a:r>
              <a:rPr lang="ko-KR" altLang="en-US" sz="1000" smtClean="0">
                <a:solidFill>
                  <a:srgbClr val="FF0000"/>
                </a:solidFill>
              </a:rPr>
              <a:t>카톡 처럼 한번 등록하면 </a:t>
            </a:r>
            <a:r>
              <a:rPr lang="en-US" altLang="ko-KR" sz="1000" smtClean="0">
                <a:solidFill>
                  <a:srgbClr val="FF0000"/>
                </a:solidFill>
              </a:rPr>
              <a:t/>
            </a:r>
            <a:br>
              <a:rPr lang="en-US" altLang="ko-KR" sz="1000" smtClean="0">
                <a:solidFill>
                  <a:srgbClr val="FF0000"/>
                </a:solidFill>
              </a:rPr>
            </a:br>
            <a:r>
              <a:rPr lang="ko-KR" altLang="en-US" sz="1000" smtClean="0">
                <a:solidFill>
                  <a:srgbClr val="FF0000"/>
                </a:solidFill>
              </a:rPr>
              <a:t>위에 회원 이력 리스트에 표시</a:t>
            </a:r>
            <a:r>
              <a:rPr lang="en-US" altLang="ko-KR" sz="1000" smtClean="0">
                <a:solidFill>
                  <a:srgbClr val="FF0000"/>
                </a:solidFill>
              </a:rPr>
              <a:t>)</a:t>
            </a:r>
            <a:br>
              <a:rPr lang="en-US" altLang="ko-KR" sz="1000" smtClean="0">
                <a:solidFill>
                  <a:srgbClr val="FF0000"/>
                </a:solidFill>
              </a:rPr>
            </a:br>
            <a:r>
              <a:rPr lang="en-US" altLang="ko-KR" sz="1000" smtClean="0">
                <a:solidFill>
                  <a:srgbClr val="FF0000"/>
                </a:solidFill>
              </a:rPr>
              <a:t>(</a:t>
            </a:r>
            <a:r>
              <a:rPr lang="ko-KR" altLang="en-US" sz="1000" smtClean="0">
                <a:solidFill>
                  <a:srgbClr val="FF0000"/>
                </a:solidFill>
              </a:rPr>
              <a:t>저장은 확인버튼을 눌러서 전체 저장</a:t>
            </a:r>
            <a:r>
              <a:rPr lang="en-US" altLang="ko-KR" sz="1000">
                <a:solidFill>
                  <a:srgbClr val="FF0000"/>
                </a:solidFill>
              </a:rPr>
              <a:t>)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52161" y="4721714"/>
            <a:ext cx="22942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>
                <a:solidFill>
                  <a:srgbClr val="FF0000"/>
                </a:solidFill>
              </a:rPr>
              <a:t>회원 이력 리스트 </a:t>
            </a:r>
            <a:r>
              <a:rPr lang="en-US" altLang="ko-KR" sz="1000" smtClean="0">
                <a:solidFill>
                  <a:srgbClr val="FF0000"/>
                </a:solidFill>
              </a:rPr>
              <a:t>(</a:t>
            </a:r>
            <a:r>
              <a:rPr lang="ko-KR" altLang="en-US" sz="1000" smtClean="0">
                <a:solidFill>
                  <a:srgbClr val="FF0000"/>
                </a:solidFill>
              </a:rPr>
              <a:t>날짜</a:t>
            </a:r>
            <a:r>
              <a:rPr lang="en-US" altLang="ko-KR" sz="1000" smtClean="0">
                <a:solidFill>
                  <a:srgbClr val="FF0000"/>
                </a:solidFill>
              </a:rPr>
              <a:t>/</a:t>
            </a:r>
            <a:r>
              <a:rPr lang="ko-KR" altLang="en-US" sz="1000" smtClean="0">
                <a:solidFill>
                  <a:srgbClr val="FF0000"/>
                </a:solidFill>
              </a:rPr>
              <a:t>담당자</a:t>
            </a:r>
            <a:r>
              <a:rPr lang="en-US" altLang="ko-KR" sz="1000" smtClean="0">
                <a:solidFill>
                  <a:srgbClr val="FF0000"/>
                </a:solidFill>
              </a:rPr>
              <a:t>/</a:t>
            </a:r>
            <a:r>
              <a:rPr lang="ko-KR" altLang="en-US" sz="1000" smtClean="0">
                <a:solidFill>
                  <a:srgbClr val="FF0000"/>
                </a:solidFill>
              </a:rPr>
              <a:t>메모</a:t>
            </a:r>
            <a:r>
              <a:rPr lang="en-US" altLang="ko-KR" sz="1000" smtClean="0">
                <a:solidFill>
                  <a:srgbClr val="FF0000"/>
                </a:solidFill>
              </a:rPr>
              <a:t>)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722423" y="3994192"/>
            <a:ext cx="1172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>
                <a:solidFill>
                  <a:srgbClr val="FF0000"/>
                </a:solidFill>
              </a:rPr>
              <a:t>문자 보내기 화면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405562" y="2330328"/>
            <a:ext cx="1556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>
                <a:solidFill>
                  <a:srgbClr val="FF0000"/>
                </a:solidFill>
              </a:rPr>
              <a:t>최초분배일 입력칸 추가</a:t>
            </a:r>
            <a:endParaRPr lang="ko-KR" altLang="en-US" sz="1000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058" y="1559490"/>
            <a:ext cx="2721569" cy="486064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11468" y="2524296"/>
            <a:ext cx="22429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>
                <a:solidFill>
                  <a:srgbClr val="FF0000"/>
                </a:solidFill>
              </a:rPr>
              <a:t>예약일 설정시 해당시간에 알람기능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45643" y="2715685"/>
            <a:ext cx="18966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>
                <a:solidFill>
                  <a:srgbClr val="FF0000"/>
                </a:solidFill>
              </a:rPr>
              <a:t>유입경로</a:t>
            </a:r>
            <a:r>
              <a:rPr lang="en-US" altLang="ko-KR" sz="1000" smtClean="0">
                <a:solidFill>
                  <a:srgbClr val="FF0000"/>
                </a:solidFill>
              </a:rPr>
              <a:t>(</a:t>
            </a:r>
            <a:r>
              <a:rPr lang="ko-KR" altLang="en-US" sz="1000" smtClean="0">
                <a:solidFill>
                  <a:srgbClr val="FF0000"/>
                </a:solidFill>
              </a:rPr>
              <a:t>대분류</a:t>
            </a:r>
            <a:r>
              <a:rPr lang="en-US" altLang="ko-KR" sz="1000" smtClean="0">
                <a:solidFill>
                  <a:srgbClr val="FF0000"/>
                </a:solidFill>
              </a:rPr>
              <a:t>/</a:t>
            </a:r>
            <a:r>
              <a:rPr lang="ko-KR" altLang="en-US" sz="1000" smtClean="0">
                <a:solidFill>
                  <a:srgbClr val="FF0000"/>
                </a:solidFill>
              </a:rPr>
              <a:t>소분류</a:t>
            </a:r>
            <a:r>
              <a:rPr lang="en-US" altLang="ko-KR" sz="1000" smtClean="0">
                <a:solidFill>
                  <a:srgbClr val="FF0000"/>
                </a:solidFill>
              </a:rPr>
              <a:t>)</a:t>
            </a:r>
            <a:r>
              <a:rPr lang="ko-KR" altLang="en-US" sz="1000" smtClean="0">
                <a:solidFill>
                  <a:srgbClr val="FF0000"/>
                </a:solidFill>
              </a:rPr>
              <a:t> 선택</a:t>
            </a:r>
            <a:endParaRPr lang="ko-KR" altLang="en-US" sz="1000">
              <a:solidFill>
                <a:srgbClr val="FF0000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4852086" y="2080215"/>
            <a:ext cx="2240623" cy="4132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094242" y="490489"/>
            <a:ext cx="22878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mtClean="0"/>
              <a:t>VIP </a:t>
            </a:r>
            <a:r>
              <a:rPr lang="ko-KR" altLang="en-US" sz="1000" smtClean="0"/>
              <a:t>가입전환 버튼을 누르면</a:t>
            </a:r>
            <a:endParaRPr lang="en-US" altLang="ko-KR" sz="1000" smtClean="0"/>
          </a:p>
          <a:p>
            <a:r>
              <a:rPr lang="en-US" altLang="ko-KR" sz="1000" smtClean="0"/>
              <a:t>VIP</a:t>
            </a:r>
            <a:r>
              <a:rPr lang="ko-KR" altLang="en-US" sz="1000" smtClean="0"/>
              <a:t>입력</a:t>
            </a:r>
            <a:r>
              <a:rPr lang="en-US" altLang="ko-KR" sz="1000" smtClean="0"/>
              <a:t> </a:t>
            </a:r>
            <a:r>
              <a:rPr lang="ko-KR" altLang="en-US" sz="1000" smtClean="0"/>
              <a:t>탭으로 전환 </a:t>
            </a:r>
            <a:r>
              <a:rPr lang="en-US" altLang="ko-KR" sz="1000" smtClean="0"/>
              <a:t/>
            </a:r>
            <a:br>
              <a:rPr lang="en-US" altLang="ko-KR" sz="1000" smtClean="0"/>
            </a:br>
            <a:r>
              <a:rPr lang="en-US" altLang="ko-KR" sz="1000" smtClean="0"/>
              <a:t>(</a:t>
            </a:r>
            <a:r>
              <a:rPr lang="ko-KR" altLang="en-US" sz="1000" smtClean="0"/>
              <a:t>회원정보 입력은 관리자만 가능</a:t>
            </a:r>
            <a:r>
              <a:rPr lang="en-US" altLang="ko-KR" sz="1000" smtClean="0"/>
              <a:t>)</a:t>
            </a:r>
            <a:r>
              <a:rPr lang="ko-KR" altLang="en-US" sz="1000" smtClean="0"/>
              <a:t> </a:t>
            </a:r>
            <a:endParaRPr lang="en-US" altLang="ko-KR" sz="1000" smtClean="0"/>
          </a:p>
          <a:p>
            <a:r>
              <a:rPr lang="ko-KR" altLang="en-US" sz="1000"/>
              <a:t>관리자 </a:t>
            </a:r>
            <a:r>
              <a:rPr lang="ko-KR" altLang="en-US" sz="1000" smtClean="0"/>
              <a:t>외에는 </a:t>
            </a:r>
            <a:r>
              <a:rPr lang="ko-KR" altLang="en-US" sz="1000"/>
              <a:t>회원 </a:t>
            </a:r>
            <a:r>
              <a:rPr lang="ko-KR" altLang="en-US" sz="1000"/>
              <a:t>메모만 </a:t>
            </a:r>
            <a:r>
              <a:rPr lang="ko-KR" altLang="en-US" sz="1000" smtClean="0"/>
              <a:t>작성가능</a:t>
            </a:r>
            <a:endParaRPr lang="ko-KR" altLang="en-US" sz="1000"/>
          </a:p>
        </p:txBody>
      </p:sp>
      <p:sp>
        <p:nvSpPr>
          <p:cNvPr id="26" name="TextBox 25"/>
          <p:cNvSpPr txBox="1"/>
          <p:nvPr/>
        </p:nvSpPr>
        <p:spPr>
          <a:xfrm>
            <a:off x="1466222" y="2961906"/>
            <a:ext cx="24641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800" smtClean="0"/>
              <a:t>대분류 </a:t>
            </a:r>
            <a:r>
              <a:rPr lang="en-US" altLang="ko-KR" sz="800" smtClean="0"/>
              <a:t>: </a:t>
            </a:r>
            <a:r>
              <a:rPr lang="ko-KR" altLang="en-US" sz="800" smtClean="0"/>
              <a:t>광고</a:t>
            </a:r>
            <a:r>
              <a:rPr lang="en-US" altLang="ko-KR" sz="800" smtClean="0"/>
              <a:t>DB/</a:t>
            </a:r>
            <a:r>
              <a:rPr lang="ko-KR" altLang="en-US" sz="800" smtClean="0"/>
              <a:t>대량</a:t>
            </a:r>
            <a:r>
              <a:rPr lang="en-US" altLang="ko-KR" sz="800" smtClean="0"/>
              <a:t>DB/</a:t>
            </a:r>
            <a:r>
              <a:rPr lang="ko-KR" altLang="en-US" sz="800" smtClean="0"/>
              <a:t>불량</a:t>
            </a:r>
            <a:r>
              <a:rPr lang="en-US" altLang="ko-KR" sz="800" smtClean="0"/>
              <a:t>DB/VIP</a:t>
            </a:r>
          </a:p>
          <a:p>
            <a:pPr algn="r"/>
            <a:r>
              <a:rPr lang="ko-KR" altLang="en-US" sz="800" smtClean="0"/>
              <a:t>소분류 </a:t>
            </a:r>
            <a:r>
              <a:rPr lang="en-US" altLang="ko-KR" sz="800" smtClean="0"/>
              <a:t>: </a:t>
            </a:r>
            <a:r>
              <a:rPr lang="ko-KR" altLang="en-US" sz="800" smtClean="0"/>
              <a:t>신규</a:t>
            </a:r>
            <a:r>
              <a:rPr lang="en-US" altLang="ko-KR" sz="800"/>
              <a:t>/</a:t>
            </a:r>
            <a:r>
              <a:rPr lang="ko-KR" altLang="en-US" sz="800"/>
              <a:t>유력</a:t>
            </a:r>
            <a:r>
              <a:rPr lang="en-US" altLang="ko-KR" sz="800"/>
              <a:t>/</a:t>
            </a:r>
            <a:r>
              <a:rPr lang="ko-KR" altLang="en-US" sz="800"/>
              <a:t>가망</a:t>
            </a:r>
            <a:r>
              <a:rPr lang="en-US" altLang="ko-KR" sz="800"/>
              <a:t>/</a:t>
            </a:r>
            <a:r>
              <a:rPr lang="ko-KR" altLang="en-US" sz="800"/>
              <a:t>대기</a:t>
            </a:r>
            <a:r>
              <a:rPr lang="en-US" altLang="ko-KR" sz="800"/>
              <a:t>/</a:t>
            </a:r>
            <a:r>
              <a:rPr lang="ko-KR" altLang="en-US" sz="800"/>
              <a:t>부재</a:t>
            </a:r>
            <a:r>
              <a:rPr lang="en-US" altLang="ko-KR" sz="800"/>
              <a:t>/</a:t>
            </a:r>
            <a:r>
              <a:rPr lang="ko-KR" altLang="en-US" sz="800"/>
              <a:t>거절</a:t>
            </a:r>
            <a:r>
              <a:rPr lang="en-US" altLang="ko-KR" sz="800"/>
              <a:t>/</a:t>
            </a:r>
            <a:r>
              <a:rPr lang="ko-KR" altLang="en-US" sz="800" smtClean="0"/>
              <a:t>결번</a:t>
            </a:r>
            <a:r>
              <a:rPr lang="en-US" altLang="ko-KR" sz="800" smtClean="0"/>
              <a:t/>
            </a:r>
            <a:br>
              <a:rPr lang="en-US" altLang="ko-KR" sz="800" smtClean="0"/>
            </a:br>
            <a:r>
              <a:rPr lang="ko-KR" altLang="en-US" sz="800" smtClean="0"/>
              <a:t>대분류가 </a:t>
            </a:r>
            <a:r>
              <a:rPr lang="en-US" altLang="ko-KR" sz="800" smtClean="0"/>
              <a:t>VIP </a:t>
            </a:r>
            <a:r>
              <a:rPr lang="ko-KR" altLang="en-US" sz="800" smtClean="0"/>
              <a:t>일경우 소분류 </a:t>
            </a:r>
            <a:r>
              <a:rPr lang="en-US" altLang="ko-KR" sz="800" smtClean="0"/>
              <a:t>: </a:t>
            </a:r>
            <a:r>
              <a:rPr lang="ko-KR" altLang="en-US" sz="800" smtClean="0"/>
              <a:t>환불도움</a:t>
            </a:r>
            <a:endParaRPr lang="en-US" altLang="ko-KR" sz="800" smtClean="0"/>
          </a:p>
          <a:p>
            <a:pPr algn="r"/>
            <a:endParaRPr lang="en-US" altLang="ko-KR" sz="800"/>
          </a:p>
          <a:p>
            <a:pPr algn="r"/>
            <a:r>
              <a:rPr lang="ko-KR" altLang="en-US" sz="800" smtClean="0">
                <a:solidFill>
                  <a:srgbClr val="FF0000"/>
                </a:solidFill>
              </a:rPr>
              <a:t>분류는 사용자 환경설정에서 추가</a:t>
            </a:r>
            <a:r>
              <a:rPr lang="en-US" altLang="ko-KR" sz="800" smtClean="0">
                <a:solidFill>
                  <a:srgbClr val="FF0000"/>
                </a:solidFill>
              </a:rPr>
              <a:t>/</a:t>
            </a:r>
            <a:r>
              <a:rPr lang="ko-KR" altLang="en-US" sz="800" smtClean="0">
                <a:solidFill>
                  <a:srgbClr val="FF0000"/>
                </a:solidFill>
              </a:rPr>
              <a:t>수정</a:t>
            </a:r>
            <a:r>
              <a:rPr lang="en-US" altLang="ko-KR" sz="800" smtClean="0">
                <a:solidFill>
                  <a:srgbClr val="FF0000"/>
                </a:solidFill>
              </a:rPr>
              <a:t>/</a:t>
            </a:r>
            <a:r>
              <a:rPr lang="ko-KR" altLang="en-US" sz="800" smtClean="0">
                <a:solidFill>
                  <a:srgbClr val="FF0000"/>
                </a:solidFill>
              </a:rPr>
              <a:t>삭제 가능</a:t>
            </a:r>
            <a:endParaRPr lang="ko-KR" altLang="en-US" sz="800">
              <a:solidFill>
                <a:srgbClr val="FF0000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719" y="1248062"/>
            <a:ext cx="2082829" cy="371987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448469" y="5852027"/>
            <a:ext cx="35076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smtClean="0"/>
              <a:t>VIP </a:t>
            </a:r>
            <a:r>
              <a:rPr lang="ko-KR" altLang="en-US" sz="1100" smtClean="0"/>
              <a:t>전환시 </a:t>
            </a:r>
            <a:r>
              <a:rPr lang="en-US" altLang="ko-KR" sz="1100" smtClean="0"/>
              <a:t>VIP</a:t>
            </a:r>
            <a:r>
              <a:rPr lang="ko-KR" altLang="en-US" sz="1100" smtClean="0"/>
              <a:t> 회원 메모는 따로 입력되며</a:t>
            </a:r>
            <a:r>
              <a:rPr lang="en-US" altLang="ko-KR" sz="1100" smtClean="0"/>
              <a:t>,</a:t>
            </a:r>
            <a:br>
              <a:rPr lang="en-US" altLang="ko-KR" sz="1100" smtClean="0"/>
            </a:br>
            <a:r>
              <a:rPr lang="ko-KR" altLang="en-US" sz="1100" smtClean="0"/>
              <a:t>기존 메모는 광고</a:t>
            </a:r>
            <a:r>
              <a:rPr lang="en-US" altLang="ko-KR" sz="1100" smtClean="0"/>
              <a:t>/</a:t>
            </a:r>
            <a:r>
              <a:rPr lang="ko-KR" altLang="en-US" sz="1100" smtClean="0"/>
              <a:t>대량</a:t>
            </a:r>
            <a:r>
              <a:rPr lang="en-US" altLang="ko-KR" sz="1100" smtClean="0"/>
              <a:t>/</a:t>
            </a:r>
            <a:r>
              <a:rPr lang="ko-KR" altLang="en-US" sz="1100" smtClean="0"/>
              <a:t>불량 </a:t>
            </a:r>
            <a:r>
              <a:rPr lang="en-US" altLang="ko-KR" sz="1100" smtClean="0"/>
              <a:t>DB</a:t>
            </a:r>
            <a:r>
              <a:rPr lang="ko-KR" altLang="en-US" sz="1100"/>
              <a:t> </a:t>
            </a:r>
            <a:r>
              <a:rPr lang="ko-KR" altLang="en-US" sz="1100" smtClean="0"/>
              <a:t>쪽 탭을 눌러서 확인</a:t>
            </a:r>
            <a:endParaRPr lang="ko-KR" altLang="en-US" sz="1100"/>
          </a:p>
        </p:txBody>
      </p:sp>
      <p:sp>
        <p:nvSpPr>
          <p:cNvPr id="31" name="TextBox 30"/>
          <p:cNvSpPr txBox="1"/>
          <p:nvPr/>
        </p:nvSpPr>
        <p:spPr>
          <a:xfrm>
            <a:off x="9363439" y="451373"/>
            <a:ext cx="27398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mtClean="0"/>
              <a:t>VIP </a:t>
            </a:r>
            <a:r>
              <a:rPr lang="ko-KR" altLang="en-US" sz="1000" smtClean="0"/>
              <a:t>전환시 기존 광고</a:t>
            </a:r>
            <a:r>
              <a:rPr lang="en-US" altLang="ko-KR" sz="1000" smtClean="0"/>
              <a:t>/</a:t>
            </a:r>
            <a:r>
              <a:rPr lang="ko-KR" altLang="en-US" sz="1000" smtClean="0"/>
              <a:t>대량</a:t>
            </a:r>
            <a:r>
              <a:rPr lang="en-US" altLang="ko-KR" sz="1000" smtClean="0"/>
              <a:t>/</a:t>
            </a:r>
            <a:r>
              <a:rPr lang="ko-KR" altLang="en-US" sz="1000" smtClean="0"/>
              <a:t>불량 </a:t>
            </a:r>
            <a:r>
              <a:rPr lang="en-US" altLang="ko-KR" sz="1000" smtClean="0"/>
              <a:t>DB</a:t>
            </a:r>
          </a:p>
          <a:p>
            <a:r>
              <a:rPr lang="ko-KR" altLang="en-US" sz="1000" smtClean="0"/>
              <a:t>입력된 정보는 그대로 남고 </a:t>
            </a:r>
            <a:r>
              <a:rPr lang="en-US" altLang="ko-KR" sz="1000" smtClean="0"/>
              <a:t/>
            </a:r>
            <a:br>
              <a:rPr lang="en-US" altLang="ko-KR" sz="1000" smtClean="0"/>
            </a:br>
            <a:r>
              <a:rPr lang="ko-KR" altLang="en-US" sz="1000" smtClean="0"/>
              <a:t>입력불가능하게</a:t>
            </a:r>
            <a:r>
              <a:rPr lang="en-US" altLang="ko-KR" sz="1000"/>
              <a:t> </a:t>
            </a:r>
            <a:r>
              <a:rPr lang="ko-KR" altLang="en-US" sz="1000" smtClean="0"/>
              <a:t>회색으로 어둡게 처리 </a:t>
            </a:r>
            <a:r>
              <a:rPr lang="en-US" altLang="ko-KR" sz="1000" smtClean="0"/>
              <a:t/>
            </a:r>
            <a:br>
              <a:rPr lang="en-US" altLang="ko-KR" sz="1000" smtClean="0"/>
            </a:br>
            <a:r>
              <a:rPr lang="en-US" altLang="ko-KR" sz="1000" smtClean="0"/>
              <a:t>(</a:t>
            </a:r>
            <a:r>
              <a:rPr lang="ko-KR" altLang="en-US" sz="1000" smtClean="0"/>
              <a:t>메모도 입력 불가능</a:t>
            </a:r>
            <a:r>
              <a:rPr lang="en-US" altLang="ko-KR" sz="1000"/>
              <a:t>,</a:t>
            </a:r>
            <a:r>
              <a:rPr lang="en-US" altLang="ko-KR" sz="1000" smtClean="0"/>
              <a:t> </a:t>
            </a:r>
            <a:r>
              <a:rPr lang="ko-KR" altLang="en-US" sz="1000" smtClean="0"/>
              <a:t>메모 이력만 볼수 있게</a:t>
            </a:r>
            <a:r>
              <a:rPr lang="en-US" altLang="ko-KR" sz="1000" smtClean="0"/>
              <a:t>)</a:t>
            </a:r>
            <a:endParaRPr lang="ko-KR" altLang="en-US" sz="100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558" y="1248062"/>
            <a:ext cx="2082828" cy="371987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037241" y="1934726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mtClean="0"/>
              <a:t>DB </a:t>
            </a:r>
            <a:r>
              <a:rPr lang="ko-KR" altLang="en-US" sz="1000" smtClean="0"/>
              <a:t>정보 입력은 관리자만 가능</a:t>
            </a:r>
            <a:endParaRPr lang="ko-KR" altLang="en-US" sz="1000"/>
          </a:p>
        </p:txBody>
      </p:sp>
      <p:sp>
        <p:nvSpPr>
          <p:cNvPr id="35" name="TextBox 34"/>
          <p:cNvSpPr txBox="1"/>
          <p:nvPr/>
        </p:nvSpPr>
        <p:spPr>
          <a:xfrm>
            <a:off x="7954226" y="4981327"/>
            <a:ext cx="583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smtClean="0"/>
              <a:t>VIP </a:t>
            </a:r>
            <a:r>
              <a:rPr lang="ko-KR" altLang="en-US" sz="1100" smtClean="0"/>
              <a:t>탭</a:t>
            </a:r>
            <a:endParaRPr lang="ko-KR" altLang="en-US" sz="1100"/>
          </a:p>
        </p:txBody>
      </p:sp>
      <p:sp>
        <p:nvSpPr>
          <p:cNvPr id="36" name="TextBox 35"/>
          <p:cNvSpPr txBox="1"/>
          <p:nvPr/>
        </p:nvSpPr>
        <p:spPr>
          <a:xfrm>
            <a:off x="9209705" y="4981327"/>
            <a:ext cx="24625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기존 광고</a:t>
            </a:r>
            <a:r>
              <a:rPr lang="en-US" altLang="ko-KR" sz="1100" smtClean="0"/>
              <a:t>/</a:t>
            </a:r>
            <a:r>
              <a:rPr lang="ko-KR" altLang="en-US" sz="1100" smtClean="0"/>
              <a:t>대량</a:t>
            </a:r>
            <a:r>
              <a:rPr lang="en-US" altLang="ko-KR" sz="1100" smtClean="0"/>
              <a:t>/</a:t>
            </a:r>
            <a:r>
              <a:rPr lang="ko-KR" altLang="en-US" sz="1100" smtClean="0"/>
              <a:t>불량</a:t>
            </a:r>
            <a:r>
              <a:rPr lang="en-US" altLang="ko-KR" sz="1100" smtClean="0"/>
              <a:t>DB</a:t>
            </a:r>
            <a:r>
              <a:rPr lang="ko-KR" altLang="en-US" sz="1100" smtClean="0"/>
              <a:t> 탭 비활성화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203676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006" y="1571616"/>
            <a:ext cx="2721568" cy="48606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9471" y="313038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4. </a:t>
            </a:r>
            <a:r>
              <a:rPr lang="ko-KR" altLang="en-US" sz="3600" smtClean="0"/>
              <a:t>상세화면</a:t>
            </a:r>
            <a:endParaRPr lang="ko-KR" alt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2923816" y="214382"/>
            <a:ext cx="3028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2.</a:t>
            </a:r>
            <a:r>
              <a:rPr lang="ko-KR" altLang="en-US" smtClean="0"/>
              <a:t>고객관리 </a:t>
            </a:r>
            <a:r>
              <a:rPr lang="en-US" altLang="ko-KR" smtClean="0"/>
              <a:t>-&gt; 2-1.</a:t>
            </a:r>
            <a:r>
              <a:rPr lang="ko-KR" altLang="en-US" smtClean="0"/>
              <a:t>고객등록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VIP(</a:t>
            </a:r>
            <a:r>
              <a:rPr lang="ko-KR" altLang="en-US" smtClean="0"/>
              <a:t>유료회원</a:t>
            </a:r>
            <a:r>
              <a:rPr lang="en-US" altLang="ko-KR" smtClean="0"/>
              <a:t>)</a:t>
            </a:r>
            <a:r>
              <a:rPr lang="ko-KR" altLang="en-US" smtClean="0"/>
              <a:t>일경우</a:t>
            </a:r>
            <a:endParaRPr lang="en-US" altLang="ko-KR" smtClean="0"/>
          </a:p>
        </p:txBody>
      </p:sp>
      <p:sp>
        <p:nvSpPr>
          <p:cNvPr id="22" name="TextBox 21"/>
          <p:cNvSpPr txBox="1"/>
          <p:nvPr/>
        </p:nvSpPr>
        <p:spPr>
          <a:xfrm>
            <a:off x="6534574" y="5286187"/>
            <a:ext cx="35766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>
                <a:solidFill>
                  <a:srgbClr val="FF0000"/>
                </a:solidFill>
              </a:rPr>
              <a:t>회원 이력의 기타메모는 영업자가 텍스트 형식으로 기입을 </a:t>
            </a:r>
            <a:r>
              <a:rPr lang="en-US" altLang="ko-KR" sz="1000" smtClean="0">
                <a:solidFill>
                  <a:srgbClr val="FF0000"/>
                </a:solidFill>
              </a:rPr>
              <a:t/>
            </a:r>
            <a:br>
              <a:rPr lang="en-US" altLang="ko-KR" sz="1000" smtClean="0">
                <a:solidFill>
                  <a:srgbClr val="FF0000"/>
                </a:solidFill>
              </a:rPr>
            </a:br>
            <a:r>
              <a:rPr lang="ko-KR" altLang="en-US" sz="1000" smtClean="0">
                <a:solidFill>
                  <a:srgbClr val="FF0000"/>
                </a:solidFill>
              </a:rPr>
              <a:t>하며</a:t>
            </a:r>
            <a:r>
              <a:rPr lang="en-US" altLang="ko-KR" sz="1000" smtClean="0">
                <a:solidFill>
                  <a:srgbClr val="FF0000"/>
                </a:solidFill>
              </a:rPr>
              <a:t>, </a:t>
            </a:r>
            <a:r>
              <a:rPr lang="ko-KR" altLang="en-US" sz="1000" smtClean="0">
                <a:solidFill>
                  <a:srgbClr val="FF0000"/>
                </a:solidFill>
              </a:rPr>
              <a:t>카톡처럼 날짜별로 등록이 되고</a:t>
            </a:r>
            <a:r>
              <a:rPr lang="en-US" altLang="ko-KR" sz="1000" smtClean="0">
                <a:solidFill>
                  <a:srgbClr val="FF0000"/>
                </a:solidFill>
              </a:rPr>
              <a:t>, </a:t>
            </a:r>
            <a:r>
              <a:rPr lang="ko-KR" altLang="en-US" sz="1000" smtClean="0">
                <a:solidFill>
                  <a:srgbClr val="FF0000"/>
                </a:solidFill>
              </a:rPr>
              <a:t>이미 등록된 </a:t>
            </a:r>
            <a:r>
              <a:rPr lang="en-US" altLang="ko-KR" sz="1000" smtClean="0">
                <a:solidFill>
                  <a:srgbClr val="FF0000"/>
                </a:solidFill>
              </a:rPr>
              <a:t/>
            </a:r>
            <a:br>
              <a:rPr lang="en-US" altLang="ko-KR" sz="1000" smtClean="0">
                <a:solidFill>
                  <a:srgbClr val="FF0000"/>
                </a:solidFill>
              </a:rPr>
            </a:br>
            <a:r>
              <a:rPr lang="ko-KR" altLang="en-US" sz="1000" smtClean="0">
                <a:solidFill>
                  <a:srgbClr val="FF0000"/>
                </a:solidFill>
              </a:rPr>
              <a:t>내용은</a:t>
            </a:r>
            <a:r>
              <a:rPr lang="en-US" altLang="ko-KR" sz="1000">
                <a:solidFill>
                  <a:srgbClr val="FF0000"/>
                </a:solidFill>
              </a:rPr>
              <a:t> </a:t>
            </a:r>
            <a:r>
              <a:rPr lang="ko-KR" altLang="en-US" sz="1000" smtClean="0">
                <a:solidFill>
                  <a:srgbClr val="FF0000"/>
                </a:solidFill>
              </a:rPr>
              <a:t>수정 불가능하게한다</a:t>
            </a:r>
            <a:r>
              <a:rPr lang="en-US" altLang="ko-KR" sz="1000" smtClean="0">
                <a:solidFill>
                  <a:srgbClr val="FF0000"/>
                </a:solidFill>
              </a:rPr>
              <a:t>.</a:t>
            </a:r>
            <a:br>
              <a:rPr lang="en-US" altLang="ko-KR" sz="1000" smtClean="0">
                <a:solidFill>
                  <a:srgbClr val="FF0000"/>
                </a:solidFill>
              </a:rPr>
            </a:br>
            <a:r>
              <a:rPr lang="en-US" altLang="ko-KR" sz="1000" smtClean="0">
                <a:solidFill>
                  <a:srgbClr val="FF0000"/>
                </a:solidFill>
              </a:rPr>
              <a:t> </a:t>
            </a:r>
            <a:br>
              <a:rPr lang="en-US" altLang="ko-KR" sz="1000" smtClean="0">
                <a:solidFill>
                  <a:srgbClr val="FF0000"/>
                </a:solidFill>
              </a:rPr>
            </a:br>
            <a:r>
              <a:rPr lang="en-US" altLang="ko-KR" sz="1000" smtClean="0">
                <a:solidFill>
                  <a:srgbClr val="FF0000"/>
                </a:solidFill>
              </a:rPr>
              <a:t>(</a:t>
            </a:r>
            <a:r>
              <a:rPr lang="ko-KR" altLang="en-US" sz="1000" smtClean="0">
                <a:solidFill>
                  <a:srgbClr val="FF0000"/>
                </a:solidFill>
              </a:rPr>
              <a:t>카톡 처럼 한번 등록하면 위에 회원 이력 리스트에 표시</a:t>
            </a:r>
            <a:r>
              <a:rPr lang="en-US" altLang="ko-KR" sz="1000" smtClean="0">
                <a:solidFill>
                  <a:srgbClr val="FF0000"/>
                </a:solidFill>
              </a:rPr>
              <a:t>)</a:t>
            </a:r>
            <a:br>
              <a:rPr lang="en-US" altLang="ko-KR" sz="1000" smtClean="0">
                <a:solidFill>
                  <a:srgbClr val="FF0000"/>
                </a:solidFill>
              </a:rPr>
            </a:br>
            <a:r>
              <a:rPr lang="en-US" altLang="ko-KR" sz="1000" smtClean="0">
                <a:solidFill>
                  <a:srgbClr val="FF0000"/>
                </a:solidFill>
              </a:rPr>
              <a:t>(</a:t>
            </a:r>
            <a:r>
              <a:rPr lang="ko-KR" altLang="en-US" sz="1000" smtClean="0">
                <a:solidFill>
                  <a:srgbClr val="FF0000"/>
                </a:solidFill>
              </a:rPr>
              <a:t>저장은 확인버튼을 눌러서 전체 저장</a:t>
            </a:r>
            <a:r>
              <a:rPr lang="en-US" altLang="ko-KR" sz="1000">
                <a:solidFill>
                  <a:srgbClr val="FF0000"/>
                </a:solidFill>
              </a:rPr>
              <a:t>)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7801" y="3193306"/>
            <a:ext cx="3229018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smtClean="0">
                <a:solidFill>
                  <a:srgbClr val="FF0000"/>
                </a:solidFill>
              </a:rPr>
              <a:t>- </a:t>
            </a:r>
            <a:r>
              <a:rPr lang="ko-KR" altLang="en-US" sz="1000">
                <a:solidFill>
                  <a:srgbClr val="FF0000"/>
                </a:solidFill>
              </a:rPr>
              <a:t>결제</a:t>
            </a:r>
            <a:r>
              <a:rPr lang="en-US" altLang="ko-KR" sz="1000">
                <a:solidFill>
                  <a:srgbClr val="FF0000"/>
                </a:solidFill>
              </a:rPr>
              <a:t>(</a:t>
            </a:r>
            <a:r>
              <a:rPr lang="ko-KR" altLang="en-US" sz="1000">
                <a:solidFill>
                  <a:srgbClr val="FF0000"/>
                </a:solidFill>
              </a:rPr>
              <a:t>추가결제</a:t>
            </a:r>
            <a:r>
              <a:rPr lang="en-US" altLang="ko-KR" sz="1000">
                <a:solidFill>
                  <a:srgbClr val="FF0000"/>
                </a:solidFill>
              </a:rPr>
              <a:t>, pg</a:t>
            </a:r>
            <a:r>
              <a:rPr lang="ko-KR" altLang="en-US" sz="1000">
                <a:solidFill>
                  <a:srgbClr val="FF0000"/>
                </a:solidFill>
              </a:rPr>
              <a:t>사가 다를떄</a:t>
            </a:r>
            <a:r>
              <a:rPr lang="en-US" altLang="ko-KR" sz="1000">
                <a:solidFill>
                  <a:srgbClr val="FF0000"/>
                </a:solidFill>
              </a:rPr>
              <a:t>) </a:t>
            </a:r>
          </a:p>
          <a:p>
            <a:r>
              <a:rPr lang="en-US" altLang="ko-KR" sz="1000">
                <a:solidFill>
                  <a:srgbClr val="FF0000"/>
                </a:solidFill>
              </a:rPr>
              <a:t>   </a:t>
            </a:r>
            <a:r>
              <a:rPr lang="ko-KR" altLang="en-US" sz="1000">
                <a:solidFill>
                  <a:srgbClr val="FF0000"/>
                </a:solidFill>
              </a:rPr>
              <a:t>후결제나 카드사가 다를경우 결제버튼을 누르면 </a:t>
            </a:r>
            <a:endParaRPr lang="en-US" altLang="ko-KR" sz="1000" smtClean="0">
              <a:solidFill>
                <a:srgbClr val="FF0000"/>
              </a:solidFill>
            </a:endParaRPr>
          </a:p>
          <a:p>
            <a:r>
              <a:rPr lang="en-US" altLang="ko-KR" sz="1000">
                <a:solidFill>
                  <a:srgbClr val="FF0000"/>
                </a:solidFill>
              </a:rPr>
              <a:t> </a:t>
            </a:r>
            <a:r>
              <a:rPr lang="en-US" altLang="ko-KR" sz="1000" smtClean="0">
                <a:solidFill>
                  <a:srgbClr val="FF0000"/>
                </a:solidFill>
              </a:rPr>
              <a:t> </a:t>
            </a:r>
            <a:r>
              <a:rPr lang="ko-KR" altLang="en-US" sz="1000" smtClean="0">
                <a:solidFill>
                  <a:srgbClr val="FF0000"/>
                </a:solidFill>
              </a:rPr>
              <a:t>새로운 </a:t>
            </a:r>
            <a:r>
              <a:rPr lang="ko-KR" altLang="en-US" sz="1000">
                <a:solidFill>
                  <a:srgbClr val="FF0000"/>
                </a:solidFill>
              </a:rPr>
              <a:t>결제정보를 등록할 수 있습니다</a:t>
            </a:r>
            <a:r>
              <a:rPr lang="en-US" altLang="ko-KR" sz="1000">
                <a:solidFill>
                  <a:srgbClr val="FF0000"/>
                </a:solidFill>
              </a:rPr>
              <a:t/>
            </a:r>
            <a:br>
              <a:rPr lang="en-US" altLang="ko-KR" sz="1000">
                <a:solidFill>
                  <a:srgbClr val="FF0000"/>
                </a:solidFill>
              </a:rPr>
            </a:br>
            <a:r>
              <a:rPr lang="en-US" altLang="ko-KR" sz="1000" smtClean="0">
                <a:solidFill>
                  <a:srgbClr val="FF0000"/>
                </a:solidFill>
              </a:rPr>
              <a:t>  </a:t>
            </a:r>
            <a:r>
              <a:rPr lang="ko-KR" altLang="en-US" sz="1000" smtClean="0">
                <a:solidFill>
                  <a:srgbClr val="FF0000"/>
                </a:solidFill>
              </a:rPr>
              <a:t>리스트가 </a:t>
            </a:r>
            <a:r>
              <a:rPr lang="ko-KR" altLang="en-US" sz="1000">
                <a:solidFill>
                  <a:srgbClr val="FF0000"/>
                </a:solidFill>
              </a:rPr>
              <a:t>계속 쌓인다</a:t>
            </a:r>
            <a:r>
              <a:rPr lang="en-US" altLang="ko-KR" sz="1000">
                <a:solidFill>
                  <a:srgbClr val="FF0000"/>
                </a:solidFill>
              </a:rPr>
              <a:t>.</a:t>
            </a:r>
            <a:endParaRPr lang="ko-KR" altLang="en-US" sz="1000">
              <a:solidFill>
                <a:srgbClr val="FF0000"/>
              </a:solidFill>
            </a:endParaRPr>
          </a:p>
          <a:p>
            <a:r>
              <a:rPr lang="ko-KR" altLang="en-US" sz="1000">
                <a:solidFill>
                  <a:srgbClr val="FF0000"/>
                </a:solidFill>
              </a:rPr>
              <a:t>  </a:t>
            </a:r>
            <a:r>
              <a:rPr lang="ko-KR" altLang="en-US" sz="1000" smtClean="0">
                <a:solidFill>
                  <a:srgbClr val="FF0000"/>
                </a:solidFill>
              </a:rPr>
              <a:t>확인 </a:t>
            </a:r>
            <a:r>
              <a:rPr lang="en-US" altLang="ko-KR" sz="1000" smtClean="0">
                <a:solidFill>
                  <a:srgbClr val="FF0000"/>
                </a:solidFill>
              </a:rPr>
              <a:t>(</a:t>
            </a:r>
            <a:r>
              <a:rPr lang="ko-KR" altLang="en-US" sz="1000">
                <a:solidFill>
                  <a:srgbClr val="FF0000"/>
                </a:solidFill>
              </a:rPr>
              <a:t>매출등록</a:t>
            </a:r>
            <a:r>
              <a:rPr lang="en-US" altLang="ko-KR" sz="1000" smtClean="0">
                <a:solidFill>
                  <a:srgbClr val="FF0000"/>
                </a:solidFill>
              </a:rPr>
              <a:t>)</a:t>
            </a:r>
            <a:br>
              <a:rPr lang="en-US" altLang="ko-KR" sz="1000" smtClean="0">
                <a:solidFill>
                  <a:srgbClr val="FF0000"/>
                </a:solidFill>
              </a:rPr>
            </a:br>
            <a:r>
              <a:rPr lang="en-US" altLang="ko-KR" sz="1000" smtClean="0">
                <a:solidFill>
                  <a:srgbClr val="FF0000"/>
                </a:solidFill>
              </a:rPr>
              <a:t/>
            </a:r>
            <a:br>
              <a:rPr lang="en-US" altLang="ko-KR" sz="1000" smtClean="0">
                <a:solidFill>
                  <a:srgbClr val="FF0000"/>
                </a:solidFill>
              </a:rPr>
            </a:br>
            <a:r>
              <a:rPr lang="en-US" altLang="ko-KR" sz="1000" smtClean="0">
                <a:solidFill>
                  <a:srgbClr val="FF0000"/>
                </a:solidFill>
              </a:rPr>
              <a:t> </a:t>
            </a:r>
          </a:p>
          <a:p>
            <a:endParaRPr lang="en-US" altLang="ko-KR" sz="1000">
              <a:solidFill>
                <a:srgbClr val="FF0000"/>
              </a:solidFill>
            </a:endParaRPr>
          </a:p>
          <a:p>
            <a:r>
              <a:rPr lang="ko-KR" altLang="en-US" sz="1000" smtClean="0">
                <a:solidFill>
                  <a:srgbClr val="FF0000"/>
                </a:solidFill>
              </a:rPr>
              <a:t>결제 이력 리스트 </a:t>
            </a:r>
            <a:r>
              <a:rPr lang="en-US" altLang="ko-KR" sz="1000" smtClean="0">
                <a:solidFill>
                  <a:srgbClr val="FF0000"/>
                </a:solidFill>
              </a:rPr>
              <a:t>( </a:t>
            </a:r>
            <a:r>
              <a:rPr lang="ko-KR" altLang="en-US" sz="1000" smtClean="0">
                <a:solidFill>
                  <a:srgbClr val="FF0000"/>
                </a:solidFill>
              </a:rPr>
              <a:t>매출관리에도 같이 표시</a:t>
            </a:r>
            <a:r>
              <a:rPr lang="en-US" altLang="ko-KR" sz="1000" smtClean="0">
                <a:solidFill>
                  <a:srgbClr val="FF0000"/>
                </a:solidFill>
              </a:rPr>
              <a:t>)</a:t>
            </a:r>
          </a:p>
          <a:p>
            <a:endParaRPr lang="en-US" altLang="ko-KR" sz="1000">
              <a:solidFill>
                <a:srgbClr val="FF0000"/>
              </a:solidFill>
            </a:endParaRPr>
          </a:p>
          <a:p>
            <a:r>
              <a:rPr lang="en-US" altLang="ko-KR" sz="1000" smtClean="0">
                <a:solidFill>
                  <a:srgbClr val="FF0000"/>
                </a:solidFill>
              </a:rPr>
              <a:t>&lt;-</a:t>
            </a:r>
            <a:r>
              <a:rPr lang="ko-KR" altLang="en-US" sz="1000" smtClean="0">
                <a:solidFill>
                  <a:srgbClr val="FF0000"/>
                </a:solidFill>
              </a:rPr>
              <a:t>위의 결제 이력 리스트 선택후 결제수단변경이나 환불 처리시 버튼을 누름</a:t>
            </a:r>
            <a:r>
              <a:rPr lang="en-US" altLang="ko-KR" sz="1000" smtClean="0">
                <a:solidFill>
                  <a:srgbClr val="FF0000"/>
                </a:solidFill>
              </a:rPr>
              <a:t>( </a:t>
            </a:r>
            <a:r>
              <a:rPr lang="ko-KR" altLang="en-US" sz="1000" smtClean="0">
                <a:solidFill>
                  <a:srgbClr val="FF0000"/>
                </a:solidFill>
              </a:rPr>
              <a:t>환불을 누르면 환불처리 표시</a:t>
            </a:r>
            <a:r>
              <a:rPr lang="en-US" altLang="ko-KR" sz="1000" smtClean="0">
                <a:solidFill>
                  <a:srgbClr val="FF0000"/>
                </a:solidFill>
              </a:rPr>
              <a:t>) (</a:t>
            </a:r>
            <a:r>
              <a:rPr lang="ko-KR" altLang="en-US" sz="1000" smtClean="0">
                <a:solidFill>
                  <a:srgbClr val="FF0000"/>
                </a:solidFill>
              </a:rPr>
              <a:t>매출관리에도 표시</a:t>
            </a:r>
            <a:r>
              <a:rPr lang="en-US" altLang="ko-KR" sz="1000" smtClean="0">
                <a:solidFill>
                  <a:srgbClr val="FF0000"/>
                </a:solidFill>
              </a:rPr>
              <a:t>)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9394" y="5775296"/>
            <a:ext cx="25298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mtClean="0">
                <a:solidFill>
                  <a:srgbClr val="FF0000"/>
                </a:solidFill>
              </a:rPr>
              <a:t>VIP </a:t>
            </a:r>
            <a:r>
              <a:rPr lang="ko-KR" altLang="en-US" sz="1000" smtClean="0">
                <a:solidFill>
                  <a:srgbClr val="FF0000"/>
                </a:solidFill>
              </a:rPr>
              <a:t>회원 이력 리스트 </a:t>
            </a:r>
            <a:r>
              <a:rPr lang="en-US" altLang="ko-KR" sz="1000" smtClean="0">
                <a:solidFill>
                  <a:srgbClr val="FF0000"/>
                </a:solidFill>
              </a:rPr>
              <a:t>(</a:t>
            </a:r>
            <a:r>
              <a:rPr lang="ko-KR" altLang="en-US" sz="1000" smtClean="0">
                <a:solidFill>
                  <a:srgbClr val="FF0000"/>
                </a:solidFill>
              </a:rPr>
              <a:t>날짜</a:t>
            </a:r>
            <a:r>
              <a:rPr lang="en-US" altLang="ko-KR" sz="1000" smtClean="0">
                <a:solidFill>
                  <a:srgbClr val="FF0000"/>
                </a:solidFill>
              </a:rPr>
              <a:t>/</a:t>
            </a:r>
            <a:r>
              <a:rPr lang="ko-KR" altLang="en-US" sz="1000" smtClean="0">
                <a:solidFill>
                  <a:srgbClr val="FF0000"/>
                </a:solidFill>
              </a:rPr>
              <a:t>담당자</a:t>
            </a:r>
            <a:r>
              <a:rPr lang="en-US" altLang="ko-KR" sz="1000" smtClean="0">
                <a:solidFill>
                  <a:srgbClr val="FF0000"/>
                </a:solidFill>
              </a:rPr>
              <a:t>/</a:t>
            </a:r>
            <a:r>
              <a:rPr lang="ko-KR" altLang="en-US" sz="1000" smtClean="0">
                <a:solidFill>
                  <a:srgbClr val="FF0000"/>
                </a:solidFill>
              </a:rPr>
              <a:t>메모</a:t>
            </a:r>
            <a:r>
              <a:rPr lang="en-US" altLang="ko-KR" sz="1000" smtClean="0">
                <a:solidFill>
                  <a:srgbClr val="FF0000"/>
                </a:solidFill>
              </a:rPr>
              <a:t>)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1822484"/>
            <a:ext cx="33538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>
                <a:solidFill>
                  <a:srgbClr val="FF0000"/>
                </a:solidFill>
              </a:rPr>
              <a:t>가입경로 변경시 회원 이력 리스트에 </a:t>
            </a:r>
            <a:r>
              <a:rPr lang="en-US" altLang="ko-KR" sz="1000" smtClean="0">
                <a:solidFill>
                  <a:srgbClr val="FF0000"/>
                </a:solidFill>
              </a:rPr>
              <a:t/>
            </a:r>
            <a:br>
              <a:rPr lang="en-US" altLang="ko-KR" sz="1000" smtClean="0">
                <a:solidFill>
                  <a:srgbClr val="FF0000"/>
                </a:solidFill>
              </a:rPr>
            </a:br>
            <a:r>
              <a:rPr lang="ko-KR" altLang="en-US" sz="1000" smtClean="0">
                <a:solidFill>
                  <a:srgbClr val="FF0000"/>
                </a:solidFill>
              </a:rPr>
              <a:t>가입경로변경에 대한 이력 표시</a:t>
            </a:r>
            <a:r>
              <a:rPr lang="en-US" altLang="ko-KR" sz="1000" smtClean="0">
                <a:solidFill>
                  <a:srgbClr val="FF0000"/>
                </a:solidFill>
              </a:rPr>
              <a:t/>
            </a:r>
            <a:br>
              <a:rPr lang="en-US" altLang="ko-KR" sz="1000" smtClean="0">
                <a:solidFill>
                  <a:srgbClr val="FF0000"/>
                </a:solidFill>
              </a:rPr>
            </a:br>
            <a:r>
              <a:rPr lang="en-US" altLang="ko-KR" sz="1000" smtClean="0">
                <a:solidFill>
                  <a:srgbClr val="FF0000"/>
                </a:solidFill>
              </a:rPr>
              <a:t>(</a:t>
            </a:r>
            <a:r>
              <a:rPr lang="ko-KR" altLang="en-US" sz="1000" smtClean="0">
                <a:solidFill>
                  <a:srgbClr val="FF0000"/>
                </a:solidFill>
              </a:rPr>
              <a:t>예</a:t>
            </a:r>
            <a:r>
              <a:rPr lang="en-US" altLang="ko-KR" sz="1000" smtClean="0">
                <a:solidFill>
                  <a:srgbClr val="FF0000"/>
                </a:solidFill>
              </a:rPr>
              <a:t>)</a:t>
            </a:r>
            <a:r>
              <a:rPr lang="ko-KR" altLang="en-US" sz="1000" smtClean="0">
                <a:solidFill>
                  <a:srgbClr val="FF0000"/>
                </a:solidFill>
              </a:rPr>
              <a:t> </a:t>
            </a:r>
            <a:r>
              <a:rPr lang="en-US" altLang="ko-KR" sz="1000" smtClean="0">
                <a:solidFill>
                  <a:srgbClr val="FF0000"/>
                </a:solidFill>
              </a:rPr>
              <a:t>CTS-A -&gt; CTS-C </a:t>
            </a:r>
            <a:r>
              <a:rPr lang="ko-KR" altLang="en-US" sz="1000" smtClean="0">
                <a:solidFill>
                  <a:srgbClr val="FF0000"/>
                </a:solidFill>
              </a:rPr>
              <a:t>변경시 해당날짜로 이력자동저장</a:t>
            </a:r>
            <a:r>
              <a:rPr lang="en-US" altLang="ko-KR" sz="1000" smtClean="0">
                <a:solidFill>
                  <a:srgbClr val="FF0000"/>
                </a:solidFill>
              </a:rPr>
              <a:t> </a:t>
            </a:r>
            <a:endParaRPr lang="ko-KR" altLang="en-US" sz="1000">
              <a:solidFill>
                <a:srgbClr val="FF0000"/>
              </a:solidFill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 flipH="1" flipV="1">
            <a:off x="3250604" y="2236635"/>
            <a:ext cx="1359867" cy="4784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2468828" y="2457976"/>
            <a:ext cx="2072754" cy="29699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H="1" flipV="1">
            <a:off x="2906656" y="3634784"/>
            <a:ext cx="2828678" cy="3081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3049268" y="4883677"/>
            <a:ext cx="275672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512" y="860713"/>
            <a:ext cx="2191963" cy="391478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210" y="860713"/>
            <a:ext cx="2191963" cy="391478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962293" y="109650"/>
            <a:ext cx="40687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환불 처리되거나 리딩기간 만료시</a:t>
            </a:r>
            <a:endParaRPr lang="en-US" altLang="ko-KR" sz="1000"/>
          </a:p>
          <a:p>
            <a:r>
              <a:rPr lang="ko-KR" altLang="en-US" sz="1000" smtClean="0"/>
              <a:t>다시 무료</a:t>
            </a:r>
            <a:r>
              <a:rPr lang="en-US" altLang="ko-KR" sz="1000" smtClean="0"/>
              <a:t>(</a:t>
            </a:r>
            <a:r>
              <a:rPr lang="ko-KR" altLang="en-US" sz="1000" smtClean="0"/>
              <a:t>대량</a:t>
            </a:r>
            <a:r>
              <a:rPr lang="en-US" altLang="ko-KR" sz="1000" smtClean="0"/>
              <a:t>/</a:t>
            </a:r>
            <a:r>
              <a:rPr lang="ko-KR" altLang="en-US" sz="1000" smtClean="0"/>
              <a:t>광고</a:t>
            </a:r>
            <a:r>
              <a:rPr lang="en-US" altLang="ko-KR" sz="1000" smtClean="0"/>
              <a:t>/</a:t>
            </a:r>
            <a:r>
              <a:rPr lang="ko-KR" altLang="en-US" sz="1000" smtClean="0"/>
              <a:t>불량</a:t>
            </a:r>
            <a:r>
              <a:rPr lang="en-US" altLang="ko-KR" sz="1000" smtClean="0"/>
              <a:t>)DB</a:t>
            </a:r>
            <a:r>
              <a:rPr lang="ko-KR" altLang="en-US" sz="1000" smtClean="0"/>
              <a:t>로 전환되며</a:t>
            </a:r>
            <a:r>
              <a:rPr lang="en-US" altLang="ko-KR" sz="1000" smtClean="0"/>
              <a:t>,</a:t>
            </a:r>
          </a:p>
          <a:p>
            <a:r>
              <a:rPr lang="en-US" altLang="ko-KR" sz="1000" smtClean="0"/>
              <a:t>VIP </a:t>
            </a:r>
            <a:r>
              <a:rPr lang="ko-KR" altLang="en-US" sz="1000" smtClean="0"/>
              <a:t>탭의 입력창은 회색으로 입력불가가 되고 메모는 그대로 남는다</a:t>
            </a:r>
            <a:endParaRPr lang="en-US" altLang="ko-KR" sz="1000" smtClean="0"/>
          </a:p>
        </p:txBody>
      </p:sp>
      <p:sp>
        <p:nvSpPr>
          <p:cNvPr id="32" name="TextBox 31"/>
          <p:cNvSpPr txBox="1"/>
          <p:nvPr/>
        </p:nvSpPr>
        <p:spPr>
          <a:xfrm>
            <a:off x="89394" y="1525713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mtClean="0"/>
              <a:t>DB </a:t>
            </a:r>
            <a:r>
              <a:rPr lang="ko-KR" altLang="en-US" sz="1000" smtClean="0"/>
              <a:t>정보 입력은 관리자만 가능</a:t>
            </a:r>
            <a:endParaRPr lang="ko-KR" altLang="en-US" sz="1000"/>
          </a:p>
        </p:txBody>
      </p:sp>
      <p:sp>
        <p:nvSpPr>
          <p:cNvPr id="33" name="TextBox 32"/>
          <p:cNvSpPr txBox="1"/>
          <p:nvPr/>
        </p:nvSpPr>
        <p:spPr>
          <a:xfrm>
            <a:off x="6962293" y="599394"/>
            <a:ext cx="43460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mtClean="0">
                <a:solidFill>
                  <a:srgbClr val="FF0000"/>
                </a:solidFill>
              </a:rPr>
              <a:t>DB </a:t>
            </a:r>
            <a:r>
              <a:rPr lang="ko-KR" altLang="en-US" sz="1000" smtClean="0">
                <a:solidFill>
                  <a:srgbClr val="FF0000"/>
                </a:solidFill>
              </a:rPr>
              <a:t>정보 입력은 관리자만 가능하고 관리자 외에는 회원메모만 작성 가능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042811" y="4790595"/>
            <a:ext cx="2265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환불</a:t>
            </a:r>
            <a:r>
              <a:rPr lang="en-US" altLang="ko-KR" sz="1100" smtClean="0"/>
              <a:t>,</a:t>
            </a:r>
            <a:r>
              <a:rPr lang="ko-KR" altLang="en-US" sz="1100" smtClean="0"/>
              <a:t>리딩만료시 </a:t>
            </a:r>
            <a:r>
              <a:rPr lang="en-US" altLang="ko-KR" sz="1100" smtClean="0"/>
              <a:t>VIP </a:t>
            </a:r>
            <a:r>
              <a:rPr lang="ko-KR" altLang="en-US" sz="1100" smtClean="0"/>
              <a:t>탭 비활성화</a:t>
            </a:r>
            <a:endParaRPr lang="ko-KR" altLang="en-US" sz="1100"/>
          </a:p>
        </p:txBody>
      </p:sp>
      <p:sp>
        <p:nvSpPr>
          <p:cNvPr id="36" name="TextBox 35"/>
          <p:cNvSpPr txBox="1"/>
          <p:nvPr/>
        </p:nvSpPr>
        <p:spPr>
          <a:xfrm>
            <a:off x="9741901" y="4775497"/>
            <a:ext cx="15664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광고</a:t>
            </a:r>
            <a:r>
              <a:rPr lang="en-US" altLang="ko-KR" sz="1100" smtClean="0"/>
              <a:t>/</a:t>
            </a:r>
            <a:r>
              <a:rPr lang="ko-KR" altLang="en-US" sz="1100" smtClean="0"/>
              <a:t>대량</a:t>
            </a:r>
            <a:r>
              <a:rPr lang="en-US" altLang="ko-KR" sz="1100" smtClean="0"/>
              <a:t>/</a:t>
            </a:r>
            <a:r>
              <a:rPr lang="ko-KR" altLang="en-US" sz="1100" smtClean="0"/>
              <a:t>불량</a:t>
            </a:r>
            <a:r>
              <a:rPr lang="en-US" altLang="ko-KR" sz="1100" smtClean="0"/>
              <a:t>DB</a:t>
            </a:r>
            <a:r>
              <a:rPr lang="ko-KR" altLang="en-US" sz="1100" smtClean="0"/>
              <a:t> 탭 </a:t>
            </a:r>
            <a:endParaRPr lang="en-US" altLang="ko-KR" sz="1100" smtClean="0"/>
          </a:p>
          <a:p>
            <a:r>
              <a:rPr lang="en-US" altLang="ko-KR" sz="1100"/>
              <a:t> </a:t>
            </a:r>
            <a:r>
              <a:rPr lang="en-US" altLang="ko-KR" sz="1100" smtClean="0"/>
              <a:t>     </a:t>
            </a:r>
            <a:r>
              <a:rPr lang="ko-KR" altLang="en-US" sz="1100" smtClean="0"/>
              <a:t>다시활성화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41457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6014</TotalTime>
  <Words>680</Words>
  <Application>Microsoft Office PowerPoint</Application>
  <PresentationFormat>와이드스크린</PresentationFormat>
  <Paragraphs>174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손 상현</dc:creator>
  <cp:lastModifiedBy>손 상현</cp:lastModifiedBy>
  <cp:revision>106</cp:revision>
  <dcterms:created xsi:type="dcterms:W3CDTF">2020-11-11T00:38:48Z</dcterms:created>
  <dcterms:modified xsi:type="dcterms:W3CDTF">2021-01-07T06:35:46Z</dcterms:modified>
</cp:coreProperties>
</file>